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83" r:id="rId2"/>
    <p:sldId id="286" r:id="rId3"/>
    <p:sldId id="290" r:id="rId4"/>
    <p:sldId id="291" r:id="rId5"/>
    <p:sldId id="295" r:id="rId6"/>
    <p:sldId id="300" r:id="rId7"/>
    <p:sldId id="301" r:id="rId8"/>
    <p:sldId id="292" r:id="rId9"/>
    <p:sldId id="293" r:id="rId10"/>
    <p:sldId id="294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990000"/>
    <a:srgbClr val="FF6699"/>
    <a:srgbClr val="FF9966"/>
    <a:srgbClr val="FFFF00"/>
    <a:srgbClr val="000066"/>
    <a:srgbClr val="660066"/>
    <a:srgbClr val="9966FF"/>
    <a:srgbClr val="FFCC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620"/>
    <p:restoredTop sz="55507" autoAdjust="0"/>
  </p:normalViewPr>
  <p:slideViewPr>
    <p:cSldViewPr>
      <p:cViewPr>
        <p:scale>
          <a:sx n="100" d="100"/>
          <a:sy n="100" d="100"/>
        </p:scale>
        <p:origin x="-78" y="10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C6180EEC-4593-48C7-80DE-1E1D0A5C957E}" type="datetimeFigureOut">
              <a:rPr lang="ru-RU"/>
              <a:pPr>
                <a:defRPr/>
              </a:pPr>
              <a:t>24.09.2025</a:t>
            </a:fld>
            <a:endParaRPr lang="ru-RU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6742BFE3-3B6B-484F-BC3B-45CC469E84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14916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086D0466-CC0D-4CE1-B45A-6E2273F37754}" type="datetimeFigureOut">
              <a:rPr lang="ru-RU"/>
              <a:pPr>
                <a:defRPr/>
              </a:pPr>
              <a:t>24.09.2025</a:t>
            </a:fld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15865FC-FB87-4FBC-8F36-366D35069D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408978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763C4-CB47-4B43-A853-5C629E3FFC9A}" type="datetimeFigureOut">
              <a:rPr lang="ru-RU"/>
              <a:pPr>
                <a:defRPr/>
              </a:pPr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969D4-32E0-4DB2-A105-9E52595653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86308-6CBE-4F0F-B881-9A594D9C4E71}" type="datetimeFigureOut">
              <a:rPr lang="ru-RU"/>
              <a:pPr>
                <a:defRPr/>
              </a:pPr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9B9BB-8634-4B49-BB7B-59A874C883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93CCF0-DD21-4134-954E-6449AA974E64}" type="datetimeFigureOut">
              <a:rPr lang="ru-RU"/>
              <a:pPr>
                <a:defRPr/>
              </a:pPr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18E24-EDC8-4221-ABFD-94899BC3D0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15301-C6D9-487D-8076-12768DFE4CC8}" type="datetimeFigureOut">
              <a:rPr lang="ru-RU"/>
              <a:pPr>
                <a:defRPr/>
              </a:pPr>
              <a:t>24.09.2025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41B63-8972-4C1D-A6A2-B60FCEA778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B9541-5D3A-43BC-AACB-28FAC34D54C6}" type="datetimeFigureOut">
              <a:rPr lang="ru-RU"/>
              <a:pPr>
                <a:defRPr/>
              </a:pPr>
              <a:t>24.09.2025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ADD2B-0144-4298-B37A-E265692F62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091FE-CF23-4944-A71A-02AD00374CB3}" type="datetimeFigureOut">
              <a:rPr lang="ru-RU"/>
              <a:pPr>
                <a:defRPr/>
              </a:pPr>
              <a:t>24.09.2025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FC16D2-2038-482B-B73E-356FCD04A3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98DE5-E5E5-47FD-A792-BEF704624D15}" type="datetimeFigureOut">
              <a:rPr lang="ru-RU"/>
              <a:pPr>
                <a:defRPr/>
              </a:pPr>
              <a:t>24.09.2025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94759-4417-4DFE-A7AE-EB63CC2335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3BD93-0E70-4E37-96A3-3152324836E5}" type="datetimeFigureOut">
              <a:rPr lang="ru-RU"/>
              <a:pPr>
                <a:defRPr/>
              </a:pPr>
              <a:t>24.09.2025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683247-08BA-4939-9145-95C5643417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EF4502-3193-4B7D-917D-DFBE51DD2C39}" type="datetimeFigureOut">
              <a:rPr lang="ru-RU"/>
              <a:pPr>
                <a:defRPr/>
              </a:pPr>
              <a:t>24.09.2025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CEF99-2561-4F94-9AF6-1E234C379A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CA397-B012-4332-8A04-31A08C31714F}" type="datetimeFigureOut">
              <a:rPr lang="ru-RU"/>
              <a:pPr>
                <a:defRPr/>
              </a:pPr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4E7B56-A1F3-47D7-8842-6AC3F08B4F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22CE3-B6F6-47B9-984B-10F07BA3C116}" type="datetimeFigureOut">
              <a:rPr lang="ru-RU"/>
              <a:pPr>
                <a:defRPr/>
              </a:pPr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7DC8E-FEE1-4ED7-83EF-427A56607A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66FF99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AF902C4-5D06-48BC-9E07-E49DC7D3B973}" type="datetimeFigureOut">
              <a:rPr lang="ru-RU"/>
              <a:pPr>
                <a:defRPr/>
              </a:pPr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785CA70-A01C-4E2C-8F13-B971E0E956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rd_dsad.kuibsch@volganet.ru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4643438" y="2276475"/>
            <a:ext cx="3024187" cy="2160588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FF9966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Равнобедренный треугольник 11"/>
          <p:cNvSpPr>
            <a:spLocks noChangeArrowheads="1"/>
          </p:cNvSpPr>
          <p:nvPr/>
        </p:nvSpPr>
        <p:spPr bwMode="auto">
          <a:xfrm>
            <a:off x="642910" y="214290"/>
            <a:ext cx="7848600" cy="1774825"/>
          </a:xfrm>
          <a:prstGeom prst="triangle">
            <a:avLst>
              <a:gd name="adj" fmla="val 50917"/>
            </a:avLst>
          </a:prstGeom>
          <a:gradFill rotWithShape="1">
            <a:gsLst>
              <a:gs pos="0">
                <a:srgbClr val="FF8EBA"/>
              </a:gs>
              <a:gs pos="100000">
                <a:srgbClr val="FF8EBA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25400" algn="ctr">
            <a:solidFill>
              <a:srgbClr val="BC2665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Дополнительный раздел образовательной программы дошкольного образования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1500166" y="2071678"/>
            <a:ext cx="6170634" cy="2446339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FF9966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1356360" marR="1348105" indent="1270" algn="ctr">
              <a:lnSpc>
                <a:spcPct val="100000"/>
              </a:lnSpc>
              <a:spcBef>
                <a:spcPts val="100"/>
              </a:spcBef>
            </a:pPr>
            <a:r>
              <a:rPr lang="ru-RU" sz="1400" b="1" spc="-360" dirty="0" smtClean="0">
                <a:solidFill>
                  <a:srgbClr val="974707"/>
                </a:solidFill>
                <a:latin typeface="Georgia"/>
                <a:cs typeface="Georgia"/>
              </a:rPr>
              <a:t>                                  </a:t>
            </a:r>
          </a:p>
          <a:p>
            <a:pPr marL="1356360" marR="1348105" indent="1270" algn="ctr">
              <a:lnSpc>
                <a:spcPct val="100000"/>
              </a:lnSpc>
              <a:spcBef>
                <a:spcPts val="100"/>
              </a:spcBef>
            </a:pPr>
            <a:endParaRPr lang="ru-RU" sz="1400" b="1" spc="-360" dirty="0" smtClean="0">
              <a:solidFill>
                <a:srgbClr val="974707"/>
              </a:solidFill>
              <a:latin typeface="Georgia"/>
              <a:cs typeface="Georgia"/>
            </a:endParaRPr>
          </a:p>
          <a:p>
            <a:pPr marL="1356360" marR="1348105" indent="1270" algn="ctr">
              <a:lnSpc>
                <a:spcPct val="100000"/>
              </a:lnSpc>
              <a:spcBef>
                <a:spcPts val="100"/>
              </a:spcBef>
            </a:pPr>
            <a:r>
              <a:rPr lang="ru-RU" sz="1400" b="1" spc="-360" dirty="0" smtClean="0">
                <a:solidFill>
                  <a:srgbClr val="974707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1356360" marR="1348105" indent="1270">
              <a:lnSpc>
                <a:spcPct val="100000"/>
              </a:lnSpc>
              <a:spcBef>
                <a:spcPts val="100"/>
              </a:spcBef>
            </a:pPr>
            <a:endParaRPr lang="ru-RU" sz="1400" b="1" spc="-360" dirty="0" smtClean="0">
              <a:solidFill>
                <a:srgbClr val="974707"/>
              </a:solidFill>
              <a:latin typeface="Georgia"/>
              <a:cs typeface="Georgia"/>
            </a:endParaRPr>
          </a:p>
          <a:p>
            <a:pPr algn="ctr"/>
            <a:r>
              <a:rPr lang="ru-RU" sz="1600" dirty="0" smtClean="0"/>
              <a:t>МУНИЦИПАЛЬНОГО ДОШКОЛЬНОГО </a:t>
            </a:r>
          </a:p>
          <a:p>
            <a:pPr algn="ctr"/>
            <a:r>
              <a:rPr lang="ru-RU" sz="1600" dirty="0" smtClean="0"/>
              <a:t>ОБРАЗОВАТЕЛЬНОГО УЧРЕЖДЕНИЯ</a:t>
            </a:r>
          </a:p>
          <a:p>
            <a:pPr algn="ctr"/>
            <a:r>
              <a:rPr lang="ru-RU" sz="1600" dirty="0" smtClean="0"/>
              <a:t>«ДЕТСКИЙ САД «СОЛНЫШКО»</a:t>
            </a:r>
          </a:p>
          <a:p>
            <a:pPr algn="ctr"/>
            <a:r>
              <a:rPr lang="ru-RU" sz="1600" dirty="0" smtClean="0"/>
              <a:t> П. КУЙБЫШЕВ СРЕДНЕАХТУБИНСКОГО РАЙОНА </a:t>
            </a:r>
          </a:p>
          <a:p>
            <a:pPr algn="ctr"/>
            <a:r>
              <a:rPr lang="ru-RU" sz="1600" dirty="0" smtClean="0"/>
              <a:t>ВОЛГОГРАДСКОЙ ОБЛАСТИ</a:t>
            </a:r>
          </a:p>
          <a:p>
            <a:r>
              <a:rPr lang="ru-RU" sz="1600" dirty="0" smtClean="0"/>
              <a:t> </a:t>
            </a:r>
          </a:p>
          <a:p>
            <a:pPr>
              <a:lnSpc>
                <a:spcPts val="3325"/>
              </a:lnSpc>
            </a:pPr>
            <a:r>
              <a:rPr lang="ru-RU" sz="1400" b="1" spc="-210" dirty="0" smtClean="0">
                <a:solidFill>
                  <a:srgbClr val="974707"/>
                </a:solidFill>
                <a:latin typeface="Georgia"/>
                <a:cs typeface="Georgia"/>
              </a:rPr>
              <a:t>  </a:t>
            </a:r>
            <a:endParaRPr lang="ru-RU" sz="1400" dirty="0" smtClean="0">
              <a:latin typeface="Georgia"/>
              <a:cs typeface="Georgia"/>
            </a:endParaRPr>
          </a:p>
          <a:p>
            <a:pPr marL="3175" algn="ctr">
              <a:lnSpc>
                <a:spcPts val="2150"/>
              </a:lnSpc>
            </a:pPr>
            <a:r>
              <a:rPr lang="ru-RU" sz="1400" b="1" spc="-250" dirty="0" smtClean="0">
                <a:solidFill>
                  <a:srgbClr val="001F5F"/>
                </a:solidFill>
                <a:latin typeface="Georgia"/>
                <a:cs typeface="Georgia"/>
              </a:rPr>
              <a:t>ИВАНОВОД</a:t>
            </a:r>
            <a:endParaRPr lang="ru-RU" sz="1400" dirty="0">
              <a:latin typeface="Georgia"/>
              <a:cs typeface="Georgia"/>
            </a:endParaRPr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1517650" y="4514850"/>
            <a:ext cx="3054350" cy="2160588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FF9966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             КРАТКАЯ</a:t>
            </a:r>
            <a:endParaRPr lang="ru-RU" dirty="0"/>
          </a:p>
        </p:txBody>
      </p:sp>
      <p:sp>
        <p:nvSpPr>
          <p:cNvPr id="21515" name="Rectangle 11"/>
          <p:cNvSpPr>
            <a:spLocks noChangeArrowheads="1"/>
          </p:cNvSpPr>
          <p:nvPr/>
        </p:nvSpPr>
        <p:spPr bwMode="auto">
          <a:xfrm>
            <a:off x="4714876" y="4500570"/>
            <a:ext cx="2955924" cy="2160587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FF9966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ПРЕЗЕНТАЦИЯ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516" name="AutoShape 12"/>
          <p:cNvSpPr>
            <a:spLocks noChangeArrowheads="1"/>
          </p:cNvSpPr>
          <p:nvPr/>
        </p:nvSpPr>
        <p:spPr bwMode="auto">
          <a:xfrm>
            <a:off x="3205163" y="4143380"/>
            <a:ext cx="2808287" cy="92869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CC00"/>
              </a:gs>
              <a:gs pos="100000">
                <a:srgbClr val="FF6699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800" dirty="0">
              <a:solidFill>
                <a:srgbClr val="80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1532" name="Picture 28" descr="6f7d849564189ad3d9e690cdc244ebf5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34225" y="5132388"/>
            <a:ext cx="1997075" cy="1835150"/>
          </a:xfrm>
          <a:prstGeom prst="rect">
            <a:avLst/>
          </a:prstGeom>
          <a:noFill/>
        </p:spPr>
      </p:pic>
      <p:pic>
        <p:nvPicPr>
          <p:cNvPr id="21533" name="Picture 29" descr="multik32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413" y="133350"/>
            <a:ext cx="1657350" cy="1657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7" name="Picture 5" descr="kids0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4" y="4357694"/>
            <a:ext cx="2262187" cy="2165350"/>
          </a:xfrm>
          <a:prstGeom prst="rect">
            <a:avLst/>
          </a:prstGeom>
          <a:noFill/>
        </p:spPr>
      </p:pic>
      <p:pic>
        <p:nvPicPr>
          <p:cNvPr id="18438" name="Picture 6" descr="kids040"/>
          <p:cNvPicPr>
            <a:picLocks noChangeAspect="1" noChangeArrowheads="1"/>
          </p:cNvPicPr>
          <p:nvPr/>
        </p:nvPicPr>
        <p:blipFill>
          <a:blip r:embed="rId4" cstate="print"/>
          <a:srcRect l="8691" r="2786"/>
          <a:stretch>
            <a:fillRect/>
          </a:stretch>
        </p:blipFill>
        <p:spPr bwMode="auto">
          <a:xfrm>
            <a:off x="323850" y="4365625"/>
            <a:ext cx="2974975" cy="2192338"/>
          </a:xfrm>
          <a:prstGeom prst="rect">
            <a:avLst/>
          </a:prstGeom>
          <a:noFill/>
        </p:spPr>
      </p:pic>
      <p:pic>
        <p:nvPicPr>
          <p:cNvPr id="18439" name="Picture 7" descr="kids07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14744" y="4357694"/>
            <a:ext cx="2347912" cy="2195513"/>
          </a:xfrm>
          <a:prstGeom prst="rect">
            <a:avLst/>
          </a:prstGeom>
          <a:noFill/>
        </p:spPr>
      </p:pic>
      <p:sp>
        <p:nvSpPr>
          <p:cNvPr id="5122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357158" y="335644"/>
            <a:ext cx="8358246" cy="4013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8925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9872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Основная образовательная программа МДОУ ДС Солнышко п. Куйбышев  (далее – Программа) </a:t>
            </a:r>
          </a:p>
          <a:p>
            <a:pPr marL="0" lvl="0" indent="288925" algn="just" eaLnBrk="1" hangingPunct="1">
              <a:spcBef>
                <a:spcPct val="0"/>
              </a:spcBef>
              <a:buNone/>
              <a:tabLst>
                <a:tab pos="2498725" algn="l"/>
              </a:tabLs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составлена на основе инновационной программы дошкольного образования ОТ РОЖДЕНИЯ ДО ШКОЛЫ / Под ред. Н.Е.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Вераксы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Т.С. Комаровой, Э. М. Дорофеевой.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2019г.,</a:t>
            </a:r>
            <a:r>
              <a:rPr lang="ru-RU" sz="1400" dirty="0" smtClean="0"/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парциальной программы «Приобщение детей к истокам русской народной культуры»О.Л.Князевой,М.Д.Маханевой,2023г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.,</a:t>
            </a:r>
            <a:r>
              <a:rPr lang="ru-RU" sz="1400" dirty="0" smtClean="0"/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парциальной программы рекреационного туризма для детей старшего дошкольного возраста «Веселый рюкзачок» А.А.Чеменевой,А.Ф.Мельниковой,В.С.Волковой,2024</a:t>
            </a:r>
          </a:p>
          <a:p>
            <a:pPr marL="0" lvl="0" indent="288925" eaLnBrk="1" hangingPunct="1">
              <a:spcBef>
                <a:spcPct val="0"/>
              </a:spcBef>
              <a:buNone/>
              <a:tabLst>
                <a:tab pos="2498725" algn="l"/>
              </a:tabLs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разработке основной образовательной программы дошкольного учреждения учитывались 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следующие нормативно- правовые документы:</a:t>
            </a:r>
            <a:endParaRPr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8892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>
                <a:tab pos="24987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Конвенция ООН о правах ребенка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indent="288925">
              <a:spcBef>
                <a:spcPct val="0"/>
              </a:spcBef>
              <a:buFont typeface="Wingdings" pitchFamily="2" charset="2"/>
              <a:buChar char="q"/>
              <a:tabLst>
                <a:tab pos="24987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Федеральный закон «Об образовании в РФ» от 29 декабря 2012 г. № 273-ФЗ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Постановление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Главного государственного санитарного врача РФ от 28 января 2021 г. № 2 «Об утверждении санитарных правил и норм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СанПиН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1.2.3685-21 „Гигиенические нормативы и требования к обеспечению безопасности и (или) безвредности для человека факторов среды обитания.</a:t>
            </a:r>
          </a:p>
          <a:p>
            <a:pPr marL="0" marR="0" lvl="0" indent="28892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>
                <a:tab pos="24987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Приказ Министерства образования и науки РФ от 30 августа 2013 г. № 1014 «Об утверждении Порядка </a:t>
            </a:r>
          </a:p>
          <a:p>
            <a:pPr marL="0" marR="0" lvl="0" indent="28892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24987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организации и осуществления образовательной деятельности по основным общеобразовательным </a:t>
            </a:r>
          </a:p>
          <a:p>
            <a:pPr marL="0" marR="0" lvl="0" indent="28892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24987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программам  – образовательным программам дошкольного образования» (Зарегистрировано в Минюсте России 26.09.2013 № 30038)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8892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>
                <a:tab pos="24987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Устав    МДОУ ДС Солнышко п.Куйбышев.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7" name="Picture 5" descr="kids0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4357694"/>
            <a:ext cx="2262187" cy="2165350"/>
          </a:xfrm>
          <a:prstGeom prst="rect">
            <a:avLst/>
          </a:prstGeom>
          <a:noFill/>
        </p:spPr>
      </p:pic>
      <p:pic>
        <p:nvPicPr>
          <p:cNvPr id="18438" name="Picture 6" descr="kids040"/>
          <p:cNvPicPr>
            <a:picLocks noChangeAspect="1" noChangeArrowheads="1"/>
          </p:cNvPicPr>
          <p:nvPr/>
        </p:nvPicPr>
        <p:blipFill>
          <a:blip r:embed="rId4" cstate="print"/>
          <a:srcRect l="8691" r="2786"/>
          <a:stretch>
            <a:fillRect/>
          </a:stretch>
        </p:blipFill>
        <p:spPr bwMode="auto">
          <a:xfrm>
            <a:off x="323850" y="4365625"/>
            <a:ext cx="2974975" cy="2192338"/>
          </a:xfrm>
          <a:prstGeom prst="rect">
            <a:avLst/>
          </a:prstGeom>
          <a:noFill/>
        </p:spPr>
      </p:pic>
      <p:pic>
        <p:nvPicPr>
          <p:cNvPr id="18439" name="Picture 7" descr="kids07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43306" y="4357694"/>
            <a:ext cx="2347912" cy="2195513"/>
          </a:xfrm>
          <a:prstGeom prst="rect">
            <a:avLst/>
          </a:prstGeom>
          <a:noFill/>
        </p:spPr>
      </p:pic>
      <p:sp>
        <p:nvSpPr>
          <p:cNvPr id="5122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357158" y="357188"/>
            <a:ext cx="835824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89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98725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889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98725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357166"/>
            <a:ext cx="792961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ru-RU" sz="1400" b="1" spc="-165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</a:t>
            </a:r>
            <a:r>
              <a:rPr lang="ru-RU" sz="1400" b="1" spc="-165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является </a:t>
            </a:r>
            <a:r>
              <a:rPr lang="ru-RU" sz="1400" spc="-45" dirty="0" smtClean="0">
                <a:latin typeface="Times New Roman" pitchFamily="18" charset="0"/>
                <a:cs typeface="Times New Roman" pitchFamily="18" charset="0"/>
              </a:rPr>
              <a:t>одним </a:t>
            </a:r>
            <a:r>
              <a:rPr lang="ru-RU" sz="1400" spc="-40" dirty="0" smtClean="0"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sz="1400" spc="-25" dirty="0" smtClean="0">
                <a:latin typeface="Times New Roman" pitchFamily="18" charset="0"/>
                <a:cs typeface="Times New Roman" pitchFamily="18" charset="0"/>
              </a:rPr>
              <a:t>нормативных </a:t>
            </a:r>
            <a:r>
              <a:rPr lang="ru-RU" sz="1400" spc="-20" dirty="0" smtClean="0">
                <a:latin typeface="Times New Roman" pitchFamily="18" charset="0"/>
                <a:cs typeface="Times New Roman" pitchFamily="18" charset="0"/>
              </a:rPr>
              <a:t>документов,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spc="-35" dirty="0" smtClean="0">
                <a:latin typeface="Times New Roman" pitchFamily="18" charset="0"/>
                <a:cs typeface="Times New Roman" pitchFamily="18" charset="0"/>
              </a:rPr>
              <a:t>регламентирующих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sz="1400" spc="-15" dirty="0" smtClean="0">
                <a:latin typeface="Times New Roman" pitchFamily="18" charset="0"/>
                <a:cs typeface="Times New Roman" pitchFamily="18" charset="0"/>
              </a:rPr>
              <a:t>жизнедеятельность </a:t>
            </a:r>
            <a:r>
              <a:rPr lang="ru-RU" sz="1400" spc="-25" dirty="0" smtClean="0">
                <a:latin typeface="Times New Roman" pitchFamily="18" charset="0"/>
                <a:cs typeface="Times New Roman" pitchFamily="18" charset="0"/>
              </a:rPr>
              <a:t>дошкольного </a:t>
            </a:r>
            <a:r>
              <a:rPr lang="ru-RU" sz="1400" spc="-15" dirty="0" smtClean="0">
                <a:latin typeface="Times New Roman" pitchFamily="18" charset="0"/>
                <a:cs typeface="Times New Roman" pitchFamily="18" charset="0"/>
              </a:rPr>
              <a:t>образовательного</a:t>
            </a:r>
            <a:r>
              <a:rPr lang="ru-RU" sz="1400" spc="-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spc="-40" dirty="0" smtClean="0">
                <a:latin typeface="Times New Roman" pitchFamily="18" charset="0"/>
                <a:cs typeface="Times New Roman" pitchFamily="18" charset="0"/>
              </a:rPr>
              <a:t>учреждения.</a:t>
            </a:r>
          </a:p>
          <a:p>
            <a:pPr>
              <a:spcBef>
                <a:spcPts val="0"/>
              </a:spcBef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R="5080" indent="-342900">
              <a:spcBef>
                <a:spcPts val="0"/>
              </a:spcBef>
            </a:pPr>
            <a:r>
              <a:rPr lang="ru-RU" sz="1400" b="1" spc="-165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   </a:t>
            </a: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определяет </a:t>
            </a:r>
            <a:r>
              <a:rPr lang="ru-RU" sz="1400" spc="-40" dirty="0" smtClean="0">
                <a:latin typeface="Times New Roman" pitchFamily="18" charset="0"/>
                <a:cs typeface="Times New Roman" pitchFamily="18" charset="0"/>
              </a:rPr>
              <a:t>специфику </a:t>
            </a:r>
            <a:r>
              <a:rPr lang="ru-RU" sz="1400" spc="-30" dirty="0" smtClean="0">
                <a:latin typeface="Times New Roman" pitchFamily="18" charset="0"/>
                <a:cs typeface="Times New Roman" pitchFamily="18" charset="0"/>
              </a:rPr>
              <a:t>организации </a:t>
            </a:r>
            <a:r>
              <a:rPr lang="ru-RU" sz="1400" spc="-15" dirty="0" smtClean="0">
                <a:latin typeface="Times New Roman" pitchFamily="18" charset="0"/>
                <a:cs typeface="Times New Roman" pitchFamily="18" charset="0"/>
              </a:rPr>
              <a:t>воспитательно-образовательного  </a:t>
            </a:r>
            <a:r>
              <a:rPr lang="ru-RU" sz="1400" spc="-30" dirty="0" smtClean="0">
                <a:latin typeface="Times New Roman" pitchFamily="18" charset="0"/>
                <a:cs typeface="Times New Roman" pitchFamily="18" charset="0"/>
              </a:rPr>
              <a:t>процесса </a:t>
            </a:r>
            <a:r>
              <a:rPr lang="ru-RU" sz="1400" spc="-40" dirty="0" smtClean="0">
                <a:latin typeface="Times New Roman" pitchFamily="18" charset="0"/>
                <a:cs typeface="Times New Roman" pitchFamily="18" charset="0"/>
              </a:rPr>
              <a:t>(содержание, </a:t>
            </a:r>
            <a:r>
              <a:rPr lang="ru-RU" sz="1400" spc="-45" dirty="0" smtClean="0">
                <a:latin typeface="Times New Roman" pitchFamily="18" charset="0"/>
                <a:cs typeface="Times New Roman" pitchFamily="18" charset="0"/>
              </a:rPr>
              <a:t>формы) </a:t>
            </a:r>
            <a:r>
              <a:rPr lang="ru-RU" sz="1400" spc="-25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400" spc="-15" dirty="0" smtClean="0">
                <a:latin typeface="Times New Roman" pitchFamily="18" charset="0"/>
                <a:cs typeface="Times New Roman" pitchFamily="18" charset="0"/>
              </a:rPr>
              <a:t>учётом </a:t>
            </a:r>
            <a:r>
              <a:rPr lang="ru-RU" sz="1400" spc="-100" dirty="0" smtClean="0">
                <a:latin typeface="Times New Roman" pitchFamily="18" charset="0"/>
                <a:cs typeface="Times New Roman" pitchFamily="18" charset="0"/>
              </a:rPr>
              <a:t>ФГОС </a:t>
            </a:r>
            <a:r>
              <a:rPr lang="ru-RU" sz="1400" spc="-135" dirty="0" smtClean="0">
                <a:latin typeface="Times New Roman" pitchFamily="18" charset="0"/>
                <a:cs typeface="Times New Roman" pitchFamily="18" charset="0"/>
              </a:rPr>
              <a:t>ДО, </a:t>
            </a:r>
            <a:r>
              <a:rPr lang="ru-RU" sz="1400" spc="-25" dirty="0" smtClean="0">
                <a:latin typeface="Times New Roman" pitchFamily="18" charset="0"/>
                <a:cs typeface="Times New Roman" pitchFamily="18" charset="0"/>
              </a:rPr>
              <a:t>разработана индивидуально </a:t>
            </a:r>
            <a:r>
              <a:rPr lang="ru-RU" sz="1400" spc="-20" dirty="0" smtClean="0">
                <a:latin typeface="Times New Roman" pitchFamily="18" charset="0"/>
                <a:cs typeface="Times New Roman" pitchFamily="18" charset="0"/>
              </a:rPr>
              <a:t>для  </a:t>
            </a:r>
            <a:r>
              <a:rPr lang="ru-RU" sz="1400" spc="-140" dirty="0" smtClean="0">
                <a:latin typeface="Times New Roman" pitchFamily="18" charset="0"/>
                <a:cs typeface="Times New Roman" pitchFamily="18" charset="0"/>
              </a:rPr>
              <a:t>МДОУ ДС Солнышко п.Куйбышев</a:t>
            </a:r>
            <a:r>
              <a:rPr lang="ru-RU" sz="1400" spc="-8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учитывает </a:t>
            </a:r>
            <a:r>
              <a:rPr lang="ru-RU" sz="1400" spc="-15" dirty="0" smtClean="0">
                <a:latin typeface="Times New Roman" pitchFamily="18" charset="0"/>
                <a:cs typeface="Times New Roman" pitchFamily="18" charset="0"/>
              </a:rPr>
              <a:t>потребности </a:t>
            </a:r>
            <a:r>
              <a:rPr lang="ru-RU" sz="1400" spc="-30" dirty="0" smtClean="0">
                <a:latin typeface="Times New Roman" pitchFamily="18" charset="0"/>
                <a:cs typeface="Times New Roman" pitchFamily="18" charset="0"/>
              </a:rPr>
              <a:t>воспитанников, </a:t>
            </a:r>
            <a:r>
              <a:rPr lang="ru-RU" sz="1400" spc="-45" dirty="0" smtClean="0">
                <a:latin typeface="Times New Roman" pitchFamily="18" charset="0"/>
                <a:cs typeface="Times New Roman" pitchFamily="18" charset="0"/>
              </a:rPr>
              <a:t>их </a:t>
            </a:r>
            <a:r>
              <a:rPr lang="ru-RU" sz="1400" spc="-20" dirty="0" smtClean="0">
                <a:latin typeface="Times New Roman" pitchFamily="18" charset="0"/>
                <a:cs typeface="Times New Roman" pitchFamily="18" charset="0"/>
              </a:rPr>
              <a:t>родителей </a:t>
            </a:r>
            <a:r>
              <a:rPr lang="ru-RU" sz="1400" spc="-25" dirty="0" smtClean="0">
                <a:latin typeface="Times New Roman" pitchFamily="18" charset="0"/>
                <a:cs typeface="Times New Roman" pitchFamily="18" charset="0"/>
              </a:rPr>
              <a:t>(законных  </a:t>
            </a:r>
            <a:r>
              <a:rPr lang="ru-RU" sz="1400" spc="-20" dirty="0" smtClean="0">
                <a:latin typeface="Times New Roman" pitchFamily="18" charset="0"/>
                <a:cs typeface="Times New Roman" pitchFamily="18" charset="0"/>
              </a:rPr>
              <a:t>представителей), </a:t>
            </a: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общественности </a:t>
            </a:r>
            <a:r>
              <a:rPr lang="ru-RU" sz="1400" spc="-40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400" spc="-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spc="-45" dirty="0" smtClean="0">
                <a:latin typeface="Times New Roman" pitchFamily="18" charset="0"/>
                <a:cs typeface="Times New Roman" pitchFamily="18" charset="0"/>
              </a:rPr>
              <a:t>социума.</a:t>
            </a:r>
          </a:p>
          <a:p>
            <a:pPr marR="5080" indent="-342900">
              <a:spcBef>
                <a:spcPts val="0"/>
              </a:spcBef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sz="1400" b="1" spc="-165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  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остоит </a:t>
            </a:r>
            <a:r>
              <a:rPr lang="ru-RU" sz="1400" spc="-40" dirty="0" smtClean="0"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sz="1400" spc="-15" dirty="0" smtClean="0">
                <a:latin typeface="Times New Roman" pitchFamily="18" charset="0"/>
                <a:cs typeface="Times New Roman" pitchFamily="18" charset="0"/>
              </a:rPr>
              <a:t>обязательной </a:t>
            </a:r>
            <a:r>
              <a:rPr lang="ru-RU" sz="1400" spc="-20" dirty="0" smtClean="0">
                <a:latin typeface="Times New Roman" pitchFamily="18" charset="0"/>
                <a:cs typeface="Times New Roman" pitchFamily="18" charset="0"/>
              </a:rPr>
              <a:t>части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(60%) </a:t>
            </a:r>
            <a:r>
              <a:rPr lang="ru-RU" sz="1400" spc="-4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400" spc="-35" dirty="0" smtClean="0">
                <a:latin typeface="Times New Roman" pitchFamily="18" charset="0"/>
                <a:cs typeface="Times New Roman" pitchFamily="18" charset="0"/>
              </a:rPr>
              <a:t>части,</a:t>
            </a:r>
            <a:r>
              <a:rPr lang="ru-RU" sz="1400" spc="-7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spc="-45" dirty="0" smtClean="0">
                <a:latin typeface="Times New Roman" pitchFamily="18" charset="0"/>
                <a:cs typeface="Times New Roman" pitchFamily="18" charset="0"/>
              </a:rPr>
              <a:t>формируемой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R="219710">
              <a:spcBef>
                <a:spcPts val="0"/>
              </a:spcBef>
            </a:pPr>
            <a:r>
              <a:rPr lang="ru-RU" sz="1400" spc="-30" dirty="0" smtClean="0">
                <a:latin typeface="Times New Roman" pitchFamily="18" charset="0"/>
                <a:cs typeface="Times New Roman" pitchFamily="18" charset="0"/>
              </a:rPr>
              <a:t>участниками </a:t>
            </a:r>
            <a:r>
              <a:rPr lang="ru-RU" sz="1400" spc="-15" dirty="0" smtClean="0">
                <a:latin typeface="Times New Roman" pitchFamily="18" charset="0"/>
                <a:cs typeface="Times New Roman" pitchFamily="18" charset="0"/>
              </a:rPr>
              <a:t>образовательных </a:t>
            </a:r>
            <a:r>
              <a:rPr lang="ru-RU" sz="1400" spc="-30" dirty="0" smtClean="0">
                <a:latin typeface="Times New Roman" pitchFamily="18" charset="0"/>
                <a:cs typeface="Times New Roman" pitchFamily="18" charset="0"/>
              </a:rPr>
              <a:t>отношений </a:t>
            </a:r>
            <a:r>
              <a:rPr lang="ru-RU" sz="1400" spc="-10" dirty="0" smtClean="0">
                <a:latin typeface="Times New Roman" pitchFamily="18" charset="0"/>
                <a:cs typeface="Times New Roman" pitchFamily="18" charset="0"/>
              </a:rPr>
              <a:t>(не более </a:t>
            </a:r>
            <a:r>
              <a:rPr lang="ru-RU" sz="1400" spc="-25" dirty="0" smtClean="0">
                <a:latin typeface="Times New Roman" pitchFamily="18" charset="0"/>
                <a:cs typeface="Times New Roman" pitchFamily="18" charset="0"/>
              </a:rPr>
              <a:t>40%). </a:t>
            </a:r>
            <a:r>
              <a:rPr lang="ru-RU" sz="1400" spc="-55" dirty="0" smtClean="0">
                <a:latin typeface="Times New Roman" pitchFamily="18" charset="0"/>
                <a:cs typeface="Times New Roman" pitchFamily="18" charset="0"/>
              </a:rPr>
              <a:t>Обе </a:t>
            </a:r>
            <a:r>
              <a:rPr lang="ru-RU" sz="1400" spc="-25" dirty="0" smtClean="0">
                <a:latin typeface="Times New Roman" pitchFamily="18" charset="0"/>
                <a:cs typeface="Times New Roman" pitchFamily="18" charset="0"/>
              </a:rPr>
              <a:t>части являются  </a:t>
            </a:r>
            <a:r>
              <a:rPr lang="ru-RU" sz="1400" spc="-45" dirty="0" smtClean="0">
                <a:latin typeface="Times New Roman" pitchFamily="18" charset="0"/>
                <a:cs typeface="Times New Roman" pitchFamily="18" charset="0"/>
              </a:rPr>
              <a:t>взаимодополняющими </a:t>
            </a:r>
            <a:r>
              <a:rPr lang="ru-RU" sz="1400" spc="-40" dirty="0" smtClean="0">
                <a:latin typeface="Times New Roman" pitchFamily="18" charset="0"/>
                <a:cs typeface="Times New Roman" pitchFamily="18" charset="0"/>
              </a:rPr>
              <a:t>и необходимыми </a:t>
            </a:r>
            <a:r>
              <a:rPr lang="ru-RU" sz="1400" spc="-25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400" spc="-20" dirty="0" smtClean="0">
                <a:latin typeface="Times New Roman" pitchFamily="18" charset="0"/>
                <a:cs typeface="Times New Roman" pitchFamily="18" charset="0"/>
              </a:rPr>
              <a:t>точки </a:t>
            </a:r>
            <a:r>
              <a:rPr lang="ru-RU" sz="1400" spc="-30" dirty="0" smtClean="0">
                <a:latin typeface="Times New Roman" pitchFamily="18" charset="0"/>
                <a:cs typeface="Times New Roman" pitchFamily="18" charset="0"/>
              </a:rPr>
              <a:t>зрения </a:t>
            </a:r>
            <a:r>
              <a:rPr lang="ru-RU" sz="1400" spc="-35" dirty="0" smtClean="0">
                <a:latin typeface="Times New Roman" pitchFamily="18" charset="0"/>
                <a:cs typeface="Times New Roman" pitchFamily="18" charset="0"/>
              </a:rPr>
              <a:t>реализации </a:t>
            </a:r>
            <a:r>
              <a:rPr lang="ru-RU" sz="1400" spc="-15" dirty="0" smtClean="0">
                <a:latin typeface="Times New Roman" pitchFamily="18" charset="0"/>
                <a:cs typeface="Times New Roman" pitchFamily="18" charset="0"/>
              </a:rPr>
              <a:t>требований  </a:t>
            </a:r>
            <a:r>
              <a:rPr lang="ru-RU" sz="1400" spc="-30" dirty="0" smtClean="0">
                <a:latin typeface="Times New Roman" pitchFamily="18" charset="0"/>
                <a:cs typeface="Times New Roman" pitchFamily="18" charset="0"/>
              </a:rPr>
              <a:t>Стандарта.</a:t>
            </a:r>
          </a:p>
          <a:p>
            <a:pPr marR="219710">
              <a:spcBef>
                <a:spcPts val="0"/>
              </a:spcBef>
            </a:pPr>
            <a:endParaRPr lang="ru-RU" sz="1400" spc="-30" dirty="0" smtClean="0">
              <a:latin typeface="Times New Roman" pitchFamily="18" charset="0"/>
              <a:cs typeface="Times New Roman" pitchFamily="18" charset="0"/>
            </a:endParaRPr>
          </a:p>
          <a:p>
            <a:pPr marR="219710">
              <a:spcBef>
                <a:spcPts val="0"/>
              </a:spcBef>
            </a:pPr>
            <a:r>
              <a:rPr lang="ru-RU" sz="1400" b="1" spc="-165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   </a:t>
            </a:r>
            <a:r>
              <a:rPr lang="ru-RU" sz="1400" spc="-20" dirty="0" smtClean="0">
                <a:latin typeface="Times New Roman" pitchFamily="18" charset="0"/>
                <a:cs typeface="Times New Roman" pitchFamily="18" charset="0"/>
              </a:rPr>
              <a:t>включает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три </a:t>
            </a:r>
            <a:r>
              <a:rPr lang="ru-RU" sz="1400" spc="-25" dirty="0" smtClean="0">
                <a:latin typeface="Times New Roman" pitchFamily="18" charset="0"/>
                <a:cs typeface="Times New Roman" pitchFamily="18" charset="0"/>
              </a:rPr>
              <a:t>основных </a:t>
            </a:r>
            <a:r>
              <a:rPr lang="ru-RU" sz="1400" spc="-35" dirty="0" smtClean="0">
                <a:latin typeface="Times New Roman" pitchFamily="18" charset="0"/>
                <a:cs typeface="Times New Roman" pitchFamily="18" charset="0"/>
              </a:rPr>
              <a:t>раздела:  </a:t>
            </a:r>
            <a:r>
              <a:rPr lang="ru-RU" sz="1400" spc="-30" dirty="0" smtClean="0">
                <a:latin typeface="Times New Roman" pitchFamily="18" charset="0"/>
                <a:cs typeface="Times New Roman" pitchFamily="18" charset="0"/>
              </a:rPr>
              <a:t>целевой, </a:t>
            </a:r>
            <a:r>
              <a:rPr lang="ru-RU" sz="1400" spc="-25" dirty="0" smtClean="0">
                <a:latin typeface="Times New Roman" pitchFamily="18" charset="0"/>
                <a:cs typeface="Times New Roman" pitchFamily="18" charset="0"/>
              </a:rPr>
              <a:t>содержательный </a:t>
            </a:r>
            <a:r>
              <a:rPr lang="ru-RU" sz="1400" spc="-4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400" spc="-35" dirty="0" smtClean="0">
                <a:latin typeface="Times New Roman" pitchFamily="18" charset="0"/>
                <a:cs typeface="Times New Roman" pitchFamily="18" charset="0"/>
              </a:rPr>
              <a:t>организационный.</a:t>
            </a:r>
          </a:p>
          <a:p>
            <a:pPr marR="219710">
              <a:spcBef>
                <a:spcPts val="0"/>
              </a:spcBef>
            </a:pPr>
            <a:r>
              <a:rPr lang="ru-RU" sz="1400" spc="-35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R="219710">
              <a:spcBef>
                <a:spcPts val="0"/>
              </a:spcBef>
            </a:pPr>
            <a:r>
              <a:rPr lang="ru-RU" sz="1400" b="1" spc="-165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</a:t>
            </a:r>
            <a:r>
              <a:rPr lang="ru-RU" sz="1400" b="1" spc="-165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400" spc="-20" dirty="0" smtClean="0">
                <a:latin typeface="Times New Roman" pitchFamily="18" charset="0"/>
                <a:cs typeface="Times New Roman" pitchFamily="18" charset="0"/>
              </a:rPr>
              <a:t>реализуется </a:t>
            </a:r>
            <a:r>
              <a:rPr lang="ru-RU" sz="1400" spc="-35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spc="-20" dirty="0" smtClean="0">
                <a:latin typeface="Times New Roman" pitchFamily="18" charset="0"/>
                <a:cs typeface="Times New Roman" pitchFamily="18" charset="0"/>
              </a:rPr>
              <a:t>государственном  </a:t>
            </a:r>
            <a:r>
              <a:rPr lang="ru-RU" sz="1400" spc="-25" dirty="0" smtClean="0">
                <a:latin typeface="Times New Roman" pitchFamily="18" charset="0"/>
                <a:cs typeface="Times New Roman" pitchFamily="18" charset="0"/>
              </a:rPr>
              <a:t>языке РФ </a:t>
            </a:r>
            <a:r>
              <a:rPr lang="ru-RU" sz="1400" spc="5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400" spc="-15" dirty="0" smtClean="0">
                <a:latin typeface="Times New Roman" pitchFamily="18" charset="0"/>
                <a:cs typeface="Times New Roman" pitchFamily="18" charset="0"/>
              </a:rPr>
              <a:t>течение </a:t>
            </a:r>
            <a:r>
              <a:rPr lang="ru-RU" sz="1400" spc="-5" dirty="0" smtClean="0">
                <a:latin typeface="Times New Roman" pitchFamily="18" charset="0"/>
                <a:cs typeface="Times New Roman" pitchFamily="18" charset="0"/>
              </a:rPr>
              <a:t>всего </a:t>
            </a:r>
            <a:r>
              <a:rPr lang="ru-RU" sz="1400" spc="-30" dirty="0" smtClean="0">
                <a:latin typeface="Times New Roman" pitchFamily="18" charset="0"/>
                <a:cs typeface="Times New Roman" pitchFamily="18" charset="0"/>
              </a:rPr>
              <a:t>времени пребывания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детей </a:t>
            </a:r>
            <a:r>
              <a:rPr lang="ru-RU" sz="1400" spc="5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400" spc="-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spc="-175" dirty="0" smtClean="0">
                <a:latin typeface="Times New Roman" pitchFamily="18" charset="0"/>
                <a:cs typeface="Times New Roman" pitchFamily="18" charset="0"/>
              </a:rPr>
              <a:t>МДОУ.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7" name="Picture 5" descr="kids0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4429132"/>
            <a:ext cx="2262187" cy="2165350"/>
          </a:xfrm>
          <a:prstGeom prst="rect">
            <a:avLst/>
          </a:prstGeom>
          <a:noFill/>
        </p:spPr>
      </p:pic>
      <p:pic>
        <p:nvPicPr>
          <p:cNvPr id="18438" name="Picture 6" descr="kids040"/>
          <p:cNvPicPr>
            <a:picLocks noChangeAspect="1" noChangeArrowheads="1"/>
          </p:cNvPicPr>
          <p:nvPr/>
        </p:nvPicPr>
        <p:blipFill>
          <a:blip r:embed="rId4" cstate="print"/>
          <a:srcRect l="8691" r="2786"/>
          <a:stretch>
            <a:fillRect/>
          </a:stretch>
        </p:blipFill>
        <p:spPr bwMode="auto">
          <a:xfrm>
            <a:off x="323850" y="4365625"/>
            <a:ext cx="2974975" cy="2192338"/>
          </a:xfrm>
          <a:prstGeom prst="rect">
            <a:avLst/>
          </a:prstGeom>
          <a:noFill/>
        </p:spPr>
      </p:pic>
      <p:pic>
        <p:nvPicPr>
          <p:cNvPr id="18439" name="Picture 7" descr="kids07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14744" y="4429132"/>
            <a:ext cx="2278462" cy="2130570"/>
          </a:xfrm>
          <a:prstGeom prst="rect">
            <a:avLst/>
          </a:prstGeom>
          <a:noFill/>
        </p:spPr>
      </p:pic>
      <p:sp>
        <p:nvSpPr>
          <p:cNvPr id="5122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357158" y="357188"/>
            <a:ext cx="835824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89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98725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889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98725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20984" y="214290"/>
            <a:ext cx="2502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spc="-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b="1" spc="-21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b="1" spc="-16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b="1" spc="11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215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Программы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620688"/>
            <a:ext cx="8001056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141605" algn="just">
              <a:spcBef>
                <a:spcPts val="105"/>
              </a:spcBef>
            </a:pPr>
            <a:r>
              <a:rPr lang="ru-RU" sz="1400" b="1" u="heavy" spc="-150" dirty="0" smtClean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001F5F"/>
                  </a:solidFill>
                </a:uFill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sz="1400" b="1" u="heavy" spc="-165" dirty="0" smtClean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001F5F"/>
                  </a:solidFill>
                </a:uFill>
                <a:latin typeface="Times New Roman" pitchFamily="18" charset="0"/>
                <a:cs typeface="Times New Roman" pitchFamily="18" charset="0"/>
              </a:rPr>
              <a:t>Программы</a:t>
            </a:r>
            <a:r>
              <a:rPr lang="ru-RU" sz="1400" b="1" spc="-165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«Воспитание гармонично развитой и социально ответственной личности на основе духовно-нравственных ценностей народов Российской Федерации, исторических и национально-культурных традиций».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55244" algn="just">
              <a:lnSpc>
                <a:spcPct val="100000"/>
              </a:lnSpc>
              <a:spcBef>
                <a:spcPts val="440"/>
              </a:spcBef>
            </a:pPr>
            <a:r>
              <a:rPr lang="ru-RU" sz="1400" b="1" u="heavy" spc="-450" dirty="0" smtClean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u="heavy" spc="-150" dirty="0" smtClean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001F5F"/>
                  </a:solidFill>
                </a:uFill>
                <a:latin typeface="Times New Roman" pitchFamily="18" charset="0"/>
                <a:cs typeface="Times New Roman" pitchFamily="18" charset="0"/>
              </a:rPr>
              <a:t>Программа  </a:t>
            </a:r>
            <a:r>
              <a:rPr lang="ru-RU" sz="1400" b="1" u="heavy" spc="-125" dirty="0" smtClean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001F5F"/>
                  </a:solidFill>
                </a:uFill>
                <a:latin typeface="Times New Roman" pitchFamily="18" charset="0"/>
                <a:cs typeface="Times New Roman" pitchFamily="18" charset="0"/>
              </a:rPr>
              <a:t>направлена  </a:t>
            </a:r>
            <a:r>
              <a:rPr lang="ru-RU" sz="1400" b="1" u="heavy" spc="-140" dirty="0" smtClean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001F5F"/>
                  </a:solidFill>
                </a:u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b="1" u="heavy" spc="-125" dirty="0" smtClean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001F5F"/>
                  </a:solidFill>
                </a:uFill>
                <a:latin typeface="Times New Roman" pitchFamily="18" charset="0"/>
                <a:cs typeface="Times New Roman" pitchFamily="18" charset="0"/>
              </a:rPr>
              <a:t>решение  следующих</a:t>
            </a:r>
            <a:r>
              <a:rPr lang="ru-RU" sz="1400" b="1" u="heavy" spc="200" dirty="0" smtClean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001F5F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u="heavy" spc="-120" dirty="0" smtClean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001F5F"/>
                  </a:solidFill>
                </a:uFill>
                <a:latin typeface="Times New Roman" pitchFamily="18" charset="0"/>
                <a:cs typeface="Times New Roman" pitchFamily="18" charset="0"/>
              </a:rPr>
              <a:t>задач</a:t>
            </a:r>
            <a:r>
              <a:rPr lang="ru-RU" sz="1400" b="1" spc="-12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marR="426084" algn="just">
              <a:lnSpc>
                <a:spcPct val="100000"/>
              </a:lnSpc>
              <a:spcBef>
                <a:spcPts val="395"/>
              </a:spcBef>
              <a:buSzPct val="93750"/>
              <a:buFont typeface="Wingdings" pitchFamily="2" charset="2"/>
              <a:buChar char="q"/>
              <a:tabLst>
                <a:tab pos="194310" algn="l"/>
              </a:tabLst>
            </a:pPr>
            <a:r>
              <a:rPr lang="ru-RU" sz="1400" spc="-5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 Охрана </a:t>
            </a:r>
            <a:r>
              <a:rPr lang="ru-RU" sz="1400" spc="-4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400" spc="-2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укрепление </a:t>
            </a:r>
            <a:r>
              <a:rPr lang="ru-RU" sz="1400" spc="-3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физического </a:t>
            </a:r>
            <a:r>
              <a:rPr lang="ru-RU" sz="1400" spc="-4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400" spc="-3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психического </a:t>
            </a:r>
            <a:r>
              <a:rPr lang="ru-RU" sz="1400" spc="-1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здоровья детей, </a:t>
            </a:r>
            <a:r>
              <a:rPr lang="ru-RU" sz="1400" spc="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400" spc="-1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том </a:t>
            </a:r>
            <a:r>
              <a:rPr lang="ru-RU" sz="1400" spc="-3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числе </a:t>
            </a:r>
            <a:r>
              <a:rPr lang="ru-RU" sz="1400" spc="-4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их  </a:t>
            </a:r>
            <a:r>
              <a:rPr lang="ru-RU" sz="1400" spc="-3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эмоционального</a:t>
            </a:r>
            <a:r>
              <a:rPr lang="ru-RU" sz="1400" spc="-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spc="-3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благополучия;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 marR="404495" algn="just">
              <a:lnSpc>
                <a:spcPct val="100000"/>
              </a:lnSpc>
              <a:spcBef>
                <a:spcPts val="380"/>
              </a:spcBef>
              <a:buSzPct val="93750"/>
              <a:buFont typeface="Wingdings" pitchFamily="2" charset="2"/>
              <a:buChar char="q"/>
              <a:tabLst>
                <a:tab pos="194310" algn="l"/>
              </a:tabLst>
            </a:pPr>
            <a:r>
              <a:rPr lang="ru-RU" sz="1400" spc="-3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 Обеспечение </a:t>
            </a:r>
            <a:r>
              <a:rPr lang="ru-RU" sz="1400" spc="-3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равных возможностей </a:t>
            </a:r>
            <a:r>
              <a:rPr lang="ru-RU" sz="1400" spc="-2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400" spc="-3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полноценного </a:t>
            </a:r>
            <a:r>
              <a:rPr lang="ru-RU" sz="1400" spc="-2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развития </a:t>
            </a:r>
            <a:r>
              <a:rPr lang="ru-RU" sz="1400" spc="-3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каждого </a:t>
            </a:r>
            <a:r>
              <a:rPr lang="ru-RU" sz="1400" spc="-2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ребёнка  </a:t>
            </a:r>
            <a:r>
              <a:rPr lang="ru-RU" sz="1400" spc="-19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ДОУ, </a:t>
            </a:r>
            <a:r>
              <a:rPr lang="ru-RU" sz="1400" spc="-3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независимо </a:t>
            </a:r>
            <a:r>
              <a:rPr lang="ru-RU" sz="1400" spc="1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400" spc="-1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места </a:t>
            </a:r>
            <a:r>
              <a:rPr lang="ru-RU" sz="1400" spc="-5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проживания, пола, </a:t>
            </a:r>
            <a:r>
              <a:rPr lang="ru-RU" sz="1400" spc="-5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нации, </a:t>
            </a:r>
            <a:r>
              <a:rPr lang="ru-RU" sz="1400" spc="-4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языка, </a:t>
            </a:r>
            <a:r>
              <a:rPr lang="ru-RU" sz="1400" spc="-2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социального</a:t>
            </a:r>
            <a:r>
              <a:rPr lang="ru-RU" sz="1400" spc="12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spc="-1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статуса,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 marR="1253490" algn="just">
              <a:lnSpc>
                <a:spcPct val="100000"/>
              </a:lnSpc>
              <a:spcBef>
                <a:spcPts val="5"/>
              </a:spcBef>
            </a:pPr>
            <a:r>
              <a:rPr lang="ru-RU" sz="1400" spc="-4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психофизиологических и </a:t>
            </a:r>
            <a:r>
              <a:rPr lang="ru-RU" sz="1400" spc="-2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других </a:t>
            </a:r>
            <a:r>
              <a:rPr lang="ru-RU" sz="1400" spc="-1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особенностей </a:t>
            </a:r>
            <a:r>
              <a:rPr lang="ru-RU" sz="1400" spc="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(в </a:t>
            </a:r>
            <a:r>
              <a:rPr lang="ru-RU" sz="1400" spc="-1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том </a:t>
            </a:r>
            <a:r>
              <a:rPr lang="ru-RU" sz="1400" spc="-3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числе </a:t>
            </a:r>
            <a:r>
              <a:rPr lang="ru-RU" sz="1400" spc="-3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ограниченных  возможностей</a:t>
            </a:r>
            <a:r>
              <a:rPr lang="ru-RU" sz="1400" spc="-6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spc="-2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здоровья);</a:t>
            </a:r>
          </a:p>
          <a:p>
            <a:pPr marL="12700" marR="1253490" algn="just">
              <a:lnSpc>
                <a:spcPct val="100000"/>
              </a:lnSpc>
              <a:spcBef>
                <a:spcPts val="5"/>
              </a:spcBef>
              <a:buFont typeface="Wingdings" pitchFamily="2" charset="2"/>
              <a:buChar char="q"/>
            </a:pPr>
            <a:r>
              <a:rPr lang="ru-RU" sz="1400" spc="-2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spc="-3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sz="1400" spc="-1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преемственности </a:t>
            </a:r>
            <a:r>
              <a:rPr lang="ru-RU" sz="1400" spc="-4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целей, задач и  содержания </a:t>
            </a:r>
            <a:r>
              <a:rPr lang="ru-RU" sz="1400" spc="-3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образования, </a:t>
            </a:r>
            <a:r>
              <a:rPr lang="ru-RU" sz="1400" spc="-3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реализуемых </a:t>
            </a:r>
            <a:r>
              <a:rPr lang="ru-RU" sz="1400" spc="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400" spc="1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spc="-4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рамках </a:t>
            </a:r>
            <a:r>
              <a:rPr lang="ru-RU" sz="1400" spc="-1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образовательных </a:t>
            </a:r>
            <a:r>
              <a:rPr lang="ru-RU" sz="1400" spc="-4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программ </a:t>
            </a:r>
            <a:r>
              <a:rPr lang="ru-RU" sz="1400" spc="-4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различных</a:t>
            </a:r>
            <a:r>
              <a:rPr lang="ru-RU" sz="1400" spc="4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spc="-1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уровней</a:t>
            </a:r>
            <a:r>
              <a:rPr lang="ru-RU" sz="1400" spc="-3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(программ </a:t>
            </a:r>
            <a:r>
              <a:rPr lang="ru-RU" sz="1400" spc="-2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дошкольного </a:t>
            </a:r>
            <a:r>
              <a:rPr lang="ru-RU" sz="1400" spc="-4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400" spc="-3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начального </a:t>
            </a:r>
            <a:r>
              <a:rPr lang="ru-RU" sz="1400" spc="-2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общего  </a:t>
            </a:r>
            <a:r>
              <a:rPr lang="ru-RU" sz="1400" spc="-3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образования);</a:t>
            </a:r>
          </a:p>
          <a:p>
            <a:pPr marL="12700" marR="1253490" algn="just">
              <a:lnSpc>
                <a:spcPct val="100000"/>
              </a:lnSpc>
              <a:spcBef>
                <a:spcPts val="5"/>
              </a:spcBef>
              <a:buFont typeface="Wingdings" pitchFamily="2" charset="2"/>
              <a:buChar char="q"/>
            </a:pPr>
            <a:r>
              <a:rPr lang="ru-RU" sz="1400" spc="-3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1400" spc="-2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благоприятных условий </a:t>
            </a:r>
            <a:r>
              <a:rPr lang="ru-RU" sz="1400" spc="-2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развития </a:t>
            </a:r>
            <a:r>
              <a:rPr lang="ru-RU" sz="140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детей </a:t>
            </a:r>
            <a:r>
              <a:rPr lang="ru-RU" sz="1400" spc="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в  </a:t>
            </a:r>
            <a:r>
              <a:rPr lang="ru-RU" sz="140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соответствии </a:t>
            </a:r>
            <a:r>
              <a:rPr lang="ru-RU" sz="1400" spc="-2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400" spc="-4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их </a:t>
            </a:r>
            <a:r>
              <a:rPr lang="ru-RU" sz="1400" spc="-2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возрастными </a:t>
            </a:r>
            <a:r>
              <a:rPr lang="ru-RU" sz="1400" spc="-4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400" spc="-3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индивидуальными  </a:t>
            </a:r>
            <a:r>
              <a:rPr lang="ru-RU" sz="1400" spc="-2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особенностями </a:t>
            </a:r>
            <a:r>
              <a:rPr lang="ru-RU" sz="1400" spc="-4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400" spc="-3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склонностями,</a:t>
            </a:r>
            <a:r>
              <a:rPr lang="ru-RU" sz="1400" spc="-5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spc="-1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развитие способностей </a:t>
            </a:r>
            <a:r>
              <a:rPr lang="ru-RU" sz="1400" spc="-4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400" spc="-1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творческого </a:t>
            </a:r>
            <a:r>
              <a:rPr lang="ru-RU" sz="1400" spc="-3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потенциала каждого  ребёнка, как </a:t>
            </a:r>
            <a:r>
              <a:rPr lang="ru-RU" sz="140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субъекта </a:t>
            </a:r>
            <a:r>
              <a:rPr lang="ru-RU" sz="1400" spc="-3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отношений </a:t>
            </a:r>
            <a:r>
              <a:rPr lang="ru-RU" sz="1400" spc="-2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400" spc="-5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самим </a:t>
            </a:r>
            <a:r>
              <a:rPr lang="ru-RU" sz="1400" spc="-3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собой,  другими </a:t>
            </a:r>
            <a:r>
              <a:rPr lang="ru-RU" sz="1400" spc="-25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детьми, </a:t>
            </a:r>
            <a:r>
              <a:rPr lang="ru-RU" sz="1400" spc="-3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взрослым</a:t>
            </a:r>
            <a:r>
              <a:rPr lang="ru-RU" sz="140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spc="-6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миром;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7" name="Picture 5" descr="kids0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4357694"/>
            <a:ext cx="2262187" cy="2165350"/>
          </a:xfrm>
          <a:prstGeom prst="rect">
            <a:avLst/>
          </a:prstGeom>
          <a:noFill/>
        </p:spPr>
      </p:pic>
      <p:pic>
        <p:nvPicPr>
          <p:cNvPr id="18438" name="Picture 6" descr="kids040"/>
          <p:cNvPicPr>
            <a:picLocks noChangeAspect="1" noChangeArrowheads="1"/>
          </p:cNvPicPr>
          <p:nvPr/>
        </p:nvPicPr>
        <p:blipFill>
          <a:blip r:embed="rId4" cstate="print"/>
          <a:srcRect l="8691" r="2786"/>
          <a:stretch>
            <a:fillRect/>
          </a:stretch>
        </p:blipFill>
        <p:spPr bwMode="auto">
          <a:xfrm>
            <a:off x="323850" y="4365625"/>
            <a:ext cx="2974975" cy="2192338"/>
          </a:xfrm>
          <a:prstGeom prst="rect">
            <a:avLst/>
          </a:prstGeom>
          <a:noFill/>
        </p:spPr>
      </p:pic>
      <p:pic>
        <p:nvPicPr>
          <p:cNvPr id="18439" name="Picture 7" descr="kids07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43306" y="4357694"/>
            <a:ext cx="2347912" cy="2195513"/>
          </a:xfrm>
          <a:prstGeom prst="rect">
            <a:avLst/>
          </a:prstGeom>
          <a:noFill/>
        </p:spPr>
      </p:pic>
      <p:sp>
        <p:nvSpPr>
          <p:cNvPr id="5122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357158" y="357188"/>
            <a:ext cx="835824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89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98725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889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98725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4348" y="428604"/>
            <a:ext cx="750099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SzPct val="93750"/>
              <a:buFont typeface="Wingdings"/>
              <a:buChar char=""/>
              <a:tabLst>
                <a:tab pos="194310" algn="l"/>
              </a:tabLst>
            </a:pPr>
            <a:r>
              <a:rPr lang="ru-RU" sz="1400" spc="-30" dirty="0" smtClean="0">
                <a:solidFill>
                  <a:srgbClr val="001F5F"/>
                </a:solidFill>
                <a:latin typeface="Georgia"/>
                <a:cs typeface="Georgia"/>
              </a:rPr>
              <a:t>Объединение </a:t>
            </a:r>
            <a:r>
              <a:rPr lang="ru-RU" sz="1400" spc="-25" dirty="0" smtClean="0">
                <a:solidFill>
                  <a:srgbClr val="001F5F"/>
                </a:solidFill>
                <a:latin typeface="Georgia"/>
                <a:cs typeface="Georgia"/>
              </a:rPr>
              <a:t>обучения </a:t>
            </a:r>
            <a:r>
              <a:rPr lang="ru-RU" sz="1400" spc="-40" dirty="0" smtClean="0">
                <a:solidFill>
                  <a:srgbClr val="001F5F"/>
                </a:solidFill>
                <a:latin typeface="Georgia"/>
                <a:cs typeface="Georgia"/>
              </a:rPr>
              <a:t>и </a:t>
            </a:r>
            <a:r>
              <a:rPr lang="ru-RU" sz="1400" spc="-25" dirty="0" smtClean="0">
                <a:solidFill>
                  <a:srgbClr val="001F5F"/>
                </a:solidFill>
                <a:latin typeface="Georgia"/>
                <a:cs typeface="Georgia"/>
              </a:rPr>
              <a:t>воспитания </a:t>
            </a:r>
            <a:r>
              <a:rPr lang="ru-RU" sz="1400" spc="5" dirty="0" smtClean="0">
                <a:solidFill>
                  <a:srgbClr val="001F5F"/>
                </a:solidFill>
                <a:latin typeface="Georgia"/>
                <a:cs typeface="Georgia"/>
              </a:rPr>
              <a:t>в </a:t>
            </a:r>
            <a:r>
              <a:rPr lang="ru-RU" sz="1400" spc="-20" dirty="0" smtClean="0">
                <a:solidFill>
                  <a:srgbClr val="001F5F"/>
                </a:solidFill>
                <a:latin typeface="Georgia"/>
                <a:cs typeface="Georgia"/>
              </a:rPr>
              <a:t>целостный </a:t>
            </a:r>
            <a:r>
              <a:rPr lang="ru-RU" sz="1400" spc="-15" dirty="0" smtClean="0">
                <a:solidFill>
                  <a:srgbClr val="001F5F"/>
                </a:solidFill>
                <a:latin typeface="Georgia"/>
                <a:cs typeface="Georgia"/>
              </a:rPr>
              <a:t>образовательный </a:t>
            </a:r>
            <a:r>
              <a:rPr lang="ru-RU" sz="1400" spc="-30" dirty="0" smtClean="0">
                <a:solidFill>
                  <a:srgbClr val="001F5F"/>
                </a:solidFill>
                <a:latin typeface="Georgia"/>
                <a:cs typeface="Georgia"/>
              </a:rPr>
              <a:t>процесс</a:t>
            </a:r>
            <a:r>
              <a:rPr lang="ru-RU" sz="1400" spc="-40" dirty="0" smtClean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lang="ru-RU" sz="1400" spc="-35" dirty="0" smtClean="0">
                <a:solidFill>
                  <a:srgbClr val="001F5F"/>
                </a:solidFill>
                <a:latin typeface="Georgia"/>
                <a:cs typeface="Georgia"/>
              </a:rPr>
              <a:t>на</a:t>
            </a:r>
            <a:endParaRPr lang="ru-RU" sz="1400" dirty="0" smtClean="0">
              <a:latin typeface="Georgia"/>
              <a:cs typeface="Georgia"/>
            </a:endParaRPr>
          </a:p>
          <a:p>
            <a:pPr marL="12700" marR="67310">
              <a:lnSpc>
                <a:spcPct val="100000"/>
              </a:lnSpc>
            </a:pPr>
            <a:r>
              <a:rPr lang="ru-RU" sz="1400" spc="-15" dirty="0" smtClean="0">
                <a:solidFill>
                  <a:srgbClr val="001F5F"/>
                </a:solidFill>
                <a:latin typeface="Georgia"/>
                <a:cs typeface="Georgia"/>
              </a:rPr>
              <a:t>основе </a:t>
            </a:r>
            <a:r>
              <a:rPr lang="ru-RU" sz="1400" spc="-20" dirty="0" smtClean="0">
                <a:solidFill>
                  <a:srgbClr val="001F5F"/>
                </a:solidFill>
                <a:latin typeface="Georgia"/>
                <a:cs typeface="Georgia"/>
              </a:rPr>
              <a:t>духовно-нравственных </a:t>
            </a:r>
            <a:r>
              <a:rPr lang="ru-RU" sz="1400" spc="-40" dirty="0" smtClean="0">
                <a:solidFill>
                  <a:srgbClr val="001F5F"/>
                </a:solidFill>
                <a:latin typeface="Georgia"/>
                <a:cs typeface="Georgia"/>
              </a:rPr>
              <a:t>и </a:t>
            </a:r>
            <a:r>
              <a:rPr lang="ru-RU" sz="1400" spc="-25" dirty="0" err="1" smtClean="0">
                <a:solidFill>
                  <a:srgbClr val="001F5F"/>
                </a:solidFill>
                <a:latin typeface="Georgia"/>
                <a:cs typeface="Georgia"/>
              </a:rPr>
              <a:t>социокультурных</a:t>
            </a:r>
            <a:r>
              <a:rPr lang="ru-RU" sz="1400" spc="-25" dirty="0" smtClean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lang="ru-RU" sz="1400" spc="-15" dirty="0" smtClean="0">
                <a:solidFill>
                  <a:srgbClr val="001F5F"/>
                </a:solidFill>
                <a:latin typeface="Georgia"/>
                <a:cs typeface="Georgia"/>
              </a:rPr>
              <a:t>ценностей </a:t>
            </a:r>
            <a:r>
              <a:rPr lang="ru-RU" sz="1400" spc="-40" dirty="0" smtClean="0">
                <a:solidFill>
                  <a:srgbClr val="001F5F"/>
                </a:solidFill>
                <a:latin typeface="Georgia"/>
                <a:cs typeface="Georgia"/>
              </a:rPr>
              <a:t>и </a:t>
            </a:r>
            <a:r>
              <a:rPr lang="ru-RU" sz="1400" spc="-25" dirty="0" smtClean="0">
                <a:solidFill>
                  <a:srgbClr val="001F5F"/>
                </a:solidFill>
                <a:latin typeface="Georgia"/>
                <a:cs typeface="Georgia"/>
              </a:rPr>
              <a:t>принятых </a:t>
            </a:r>
            <a:r>
              <a:rPr lang="ru-RU" sz="1400" spc="5" dirty="0" smtClean="0">
                <a:solidFill>
                  <a:srgbClr val="001F5F"/>
                </a:solidFill>
                <a:latin typeface="Georgia"/>
                <a:cs typeface="Georgia"/>
              </a:rPr>
              <a:t>в </a:t>
            </a:r>
            <a:r>
              <a:rPr lang="ru-RU" sz="1400" spc="-10" dirty="0" smtClean="0">
                <a:solidFill>
                  <a:srgbClr val="001F5F"/>
                </a:solidFill>
                <a:latin typeface="Georgia"/>
                <a:cs typeface="Georgia"/>
              </a:rPr>
              <a:t>обществе  </a:t>
            </a:r>
            <a:r>
              <a:rPr lang="ru-RU" sz="1400" spc="-35" dirty="0" smtClean="0">
                <a:solidFill>
                  <a:srgbClr val="001F5F"/>
                </a:solidFill>
                <a:latin typeface="Georgia"/>
                <a:cs typeface="Georgia"/>
              </a:rPr>
              <a:t>правил </a:t>
            </a:r>
            <a:r>
              <a:rPr lang="ru-RU" sz="1400" spc="-40" dirty="0" smtClean="0">
                <a:solidFill>
                  <a:srgbClr val="001F5F"/>
                </a:solidFill>
                <a:latin typeface="Georgia"/>
                <a:cs typeface="Georgia"/>
              </a:rPr>
              <a:t>и норм </a:t>
            </a:r>
            <a:r>
              <a:rPr lang="ru-RU" sz="1400" spc="-20" dirty="0" smtClean="0">
                <a:solidFill>
                  <a:srgbClr val="001F5F"/>
                </a:solidFill>
                <a:latin typeface="Georgia"/>
                <a:cs typeface="Georgia"/>
              </a:rPr>
              <a:t>поведения </a:t>
            </a:r>
            <a:r>
              <a:rPr lang="ru-RU" sz="1400" spc="5" dirty="0" smtClean="0">
                <a:solidFill>
                  <a:srgbClr val="001F5F"/>
                </a:solidFill>
                <a:latin typeface="Georgia"/>
                <a:cs typeface="Georgia"/>
              </a:rPr>
              <a:t>в </a:t>
            </a:r>
            <a:r>
              <a:rPr lang="ru-RU" sz="1400" spc="-15" dirty="0" smtClean="0">
                <a:solidFill>
                  <a:srgbClr val="001F5F"/>
                </a:solidFill>
                <a:latin typeface="Georgia"/>
                <a:cs typeface="Georgia"/>
              </a:rPr>
              <a:t>интересах </a:t>
            </a:r>
            <a:r>
              <a:rPr lang="ru-RU" sz="1400" spc="-30" dirty="0" smtClean="0">
                <a:solidFill>
                  <a:srgbClr val="001F5F"/>
                </a:solidFill>
                <a:latin typeface="Georgia"/>
                <a:cs typeface="Georgia"/>
              </a:rPr>
              <a:t>человека, </a:t>
            </a:r>
            <a:r>
              <a:rPr lang="ru-RU" sz="1400" spc="-40" dirty="0" smtClean="0">
                <a:solidFill>
                  <a:srgbClr val="001F5F"/>
                </a:solidFill>
                <a:latin typeface="Georgia"/>
                <a:cs typeface="Georgia"/>
              </a:rPr>
              <a:t>семьи,</a:t>
            </a:r>
            <a:r>
              <a:rPr lang="ru-RU" sz="1400" spc="-50" dirty="0" smtClean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lang="ru-RU" sz="1400" spc="-25" dirty="0" smtClean="0">
                <a:solidFill>
                  <a:srgbClr val="001F5F"/>
                </a:solidFill>
                <a:latin typeface="Georgia"/>
                <a:cs typeface="Georgia"/>
              </a:rPr>
              <a:t>общества;</a:t>
            </a:r>
            <a:endParaRPr lang="ru-RU" sz="1400" dirty="0" smtClean="0">
              <a:latin typeface="Georgia"/>
              <a:cs typeface="Georgia"/>
            </a:endParaRPr>
          </a:p>
          <a:p>
            <a:pPr marL="12700" marR="138430">
              <a:lnSpc>
                <a:spcPct val="100000"/>
              </a:lnSpc>
              <a:spcBef>
                <a:spcPts val="385"/>
              </a:spcBef>
              <a:buSzPct val="93750"/>
              <a:buFont typeface="Wingdings"/>
              <a:buChar char=""/>
              <a:tabLst>
                <a:tab pos="194310" algn="l"/>
              </a:tabLst>
            </a:pPr>
            <a:r>
              <a:rPr lang="ru-RU" sz="1400" spc="-30" dirty="0" smtClean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Формирование</a:t>
            </a:r>
            <a:r>
              <a:rPr lang="ru-RU" sz="1400" spc="-30" dirty="0" smtClean="0">
                <a:solidFill>
                  <a:srgbClr val="001F5F"/>
                </a:solidFill>
                <a:latin typeface="Georgia"/>
                <a:cs typeface="Georgia"/>
              </a:rPr>
              <a:t> общей </a:t>
            </a:r>
            <a:r>
              <a:rPr lang="ru-RU" sz="1400" spc="-15" dirty="0" smtClean="0">
                <a:solidFill>
                  <a:srgbClr val="001F5F"/>
                </a:solidFill>
                <a:latin typeface="Georgia"/>
                <a:cs typeface="Georgia"/>
              </a:rPr>
              <a:t>культуры </a:t>
            </a:r>
            <a:r>
              <a:rPr lang="ru-RU" sz="1400" spc="-30" dirty="0" smtClean="0">
                <a:solidFill>
                  <a:srgbClr val="001F5F"/>
                </a:solidFill>
                <a:latin typeface="Georgia"/>
                <a:cs typeface="Georgia"/>
              </a:rPr>
              <a:t>личности </a:t>
            </a:r>
            <a:r>
              <a:rPr lang="ru-RU" sz="1400" spc="-20" dirty="0" smtClean="0">
                <a:solidFill>
                  <a:srgbClr val="001F5F"/>
                </a:solidFill>
                <a:latin typeface="Georgia"/>
                <a:cs typeface="Georgia"/>
              </a:rPr>
              <a:t>детей, </a:t>
            </a:r>
            <a:r>
              <a:rPr lang="ru-RU" sz="1400" spc="5" dirty="0" smtClean="0">
                <a:solidFill>
                  <a:srgbClr val="001F5F"/>
                </a:solidFill>
                <a:latin typeface="Georgia"/>
                <a:cs typeface="Georgia"/>
              </a:rPr>
              <a:t>в </a:t>
            </a:r>
            <a:r>
              <a:rPr lang="ru-RU" sz="1400" spc="-15" dirty="0" smtClean="0">
                <a:solidFill>
                  <a:srgbClr val="001F5F"/>
                </a:solidFill>
                <a:latin typeface="Georgia"/>
                <a:cs typeface="Georgia"/>
              </a:rPr>
              <a:t>том </a:t>
            </a:r>
            <a:r>
              <a:rPr lang="ru-RU" sz="1400" spc="-35" dirty="0" smtClean="0">
                <a:solidFill>
                  <a:srgbClr val="001F5F"/>
                </a:solidFill>
                <a:latin typeface="Georgia"/>
                <a:cs typeface="Georgia"/>
              </a:rPr>
              <a:t>числе </a:t>
            </a:r>
            <a:r>
              <a:rPr lang="ru-RU" sz="1400" spc="-15" dirty="0" smtClean="0">
                <a:solidFill>
                  <a:srgbClr val="001F5F"/>
                </a:solidFill>
                <a:latin typeface="Georgia"/>
                <a:cs typeface="Georgia"/>
              </a:rPr>
              <a:t>ценностей здорового  </a:t>
            </a:r>
            <a:r>
              <a:rPr lang="ru-RU" sz="1400" spc="-25" dirty="0" smtClean="0">
                <a:solidFill>
                  <a:srgbClr val="001F5F"/>
                </a:solidFill>
                <a:latin typeface="Georgia"/>
                <a:cs typeface="Georgia"/>
              </a:rPr>
              <a:t>образа </a:t>
            </a:r>
            <a:r>
              <a:rPr lang="ru-RU" sz="1400" spc="-65" dirty="0" smtClean="0">
                <a:solidFill>
                  <a:srgbClr val="001F5F"/>
                </a:solidFill>
                <a:latin typeface="Georgia"/>
                <a:cs typeface="Georgia"/>
              </a:rPr>
              <a:t>жизни, </a:t>
            </a:r>
            <a:r>
              <a:rPr lang="ru-RU" sz="1400" spc="-15" dirty="0" smtClean="0">
                <a:solidFill>
                  <a:srgbClr val="001F5F"/>
                </a:solidFill>
                <a:latin typeface="Georgia"/>
                <a:cs typeface="Georgia"/>
              </a:rPr>
              <a:t>развитие </a:t>
            </a:r>
            <a:r>
              <a:rPr lang="ru-RU" sz="1400" spc="-45" dirty="0" smtClean="0">
                <a:solidFill>
                  <a:srgbClr val="001F5F"/>
                </a:solidFill>
                <a:latin typeface="Georgia"/>
                <a:cs typeface="Georgia"/>
              </a:rPr>
              <a:t>их </a:t>
            </a:r>
            <a:r>
              <a:rPr lang="ru-RU" sz="1400" spc="-40" dirty="0" smtClean="0">
                <a:solidFill>
                  <a:srgbClr val="001F5F"/>
                </a:solidFill>
                <a:latin typeface="Georgia"/>
                <a:cs typeface="Georgia"/>
              </a:rPr>
              <a:t>социальных, </a:t>
            </a:r>
            <a:r>
              <a:rPr lang="ru-RU" sz="1400" spc="-25" dirty="0" smtClean="0">
                <a:solidFill>
                  <a:srgbClr val="001F5F"/>
                </a:solidFill>
                <a:latin typeface="Georgia"/>
                <a:cs typeface="Georgia"/>
              </a:rPr>
              <a:t>нравственных,</a:t>
            </a:r>
            <a:r>
              <a:rPr lang="ru-RU" sz="1400" spc="90" dirty="0" smtClean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lang="ru-RU" sz="1400" spc="-25" dirty="0" smtClean="0">
                <a:solidFill>
                  <a:srgbClr val="001F5F"/>
                </a:solidFill>
                <a:latin typeface="Georgia"/>
                <a:cs typeface="Georgia"/>
              </a:rPr>
              <a:t>эстетических,</a:t>
            </a:r>
            <a:endParaRPr lang="ru-RU" sz="1400" dirty="0" smtClean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</a:pPr>
            <a:r>
              <a:rPr lang="ru-RU" sz="1400" spc="-20" dirty="0" smtClean="0">
                <a:solidFill>
                  <a:srgbClr val="001F5F"/>
                </a:solidFill>
                <a:latin typeface="Georgia"/>
                <a:cs typeface="Georgia"/>
              </a:rPr>
              <a:t>интеллектуальных, </a:t>
            </a:r>
            <a:r>
              <a:rPr lang="ru-RU" sz="1400" spc="-45" dirty="0" smtClean="0">
                <a:solidFill>
                  <a:srgbClr val="001F5F"/>
                </a:solidFill>
                <a:latin typeface="Georgia"/>
                <a:cs typeface="Georgia"/>
              </a:rPr>
              <a:t>физических </a:t>
            </a:r>
            <a:r>
              <a:rPr lang="ru-RU" sz="1400" spc="-30" dirty="0" smtClean="0">
                <a:solidFill>
                  <a:srgbClr val="001F5F"/>
                </a:solidFill>
                <a:latin typeface="Georgia"/>
                <a:cs typeface="Georgia"/>
              </a:rPr>
              <a:t>качеств, инициативности, </a:t>
            </a:r>
            <a:r>
              <a:rPr lang="ru-RU" sz="1400" spc="-10" dirty="0" smtClean="0">
                <a:solidFill>
                  <a:srgbClr val="001F5F"/>
                </a:solidFill>
                <a:latin typeface="Georgia"/>
                <a:cs typeface="Georgia"/>
              </a:rPr>
              <a:t>самостоятельности</a:t>
            </a:r>
            <a:r>
              <a:rPr lang="ru-RU" sz="1400" spc="55" dirty="0" smtClean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lang="ru-RU" sz="1400" spc="-40" dirty="0" smtClean="0">
                <a:solidFill>
                  <a:srgbClr val="001F5F"/>
                </a:solidFill>
                <a:latin typeface="Georgia"/>
                <a:cs typeface="Georgia"/>
              </a:rPr>
              <a:t>и</a:t>
            </a:r>
            <a:endParaRPr lang="ru-RU" sz="1400" dirty="0" smtClean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</a:pPr>
            <a:r>
              <a:rPr lang="ru-RU" sz="1400" dirty="0" smtClean="0">
                <a:solidFill>
                  <a:srgbClr val="001F5F"/>
                </a:solidFill>
                <a:latin typeface="Georgia"/>
                <a:cs typeface="Georgia"/>
              </a:rPr>
              <a:t>ответственности </a:t>
            </a:r>
            <a:r>
              <a:rPr lang="ru-RU" sz="1400" spc="-30" dirty="0" smtClean="0">
                <a:solidFill>
                  <a:srgbClr val="001F5F"/>
                </a:solidFill>
                <a:latin typeface="Georgia"/>
                <a:cs typeface="Georgia"/>
              </a:rPr>
              <a:t>ребёнка, </a:t>
            </a:r>
            <a:r>
              <a:rPr lang="ru-RU" sz="1400" spc="-40" dirty="0" smtClean="0">
                <a:solidFill>
                  <a:srgbClr val="001F5F"/>
                </a:solidFill>
                <a:latin typeface="Georgia"/>
                <a:cs typeface="Georgia"/>
              </a:rPr>
              <a:t>формирование </a:t>
            </a:r>
            <a:r>
              <a:rPr lang="ru-RU" sz="1400" spc="-30" dirty="0" smtClean="0">
                <a:solidFill>
                  <a:srgbClr val="001F5F"/>
                </a:solidFill>
                <a:latin typeface="Georgia"/>
                <a:cs typeface="Georgia"/>
              </a:rPr>
              <a:t>предпосылок </a:t>
            </a:r>
            <a:r>
              <a:rPr lang="ru-RU" sz="1400" spc="-20" dirty="0" smtClean="0">
                <a:solidFill>
                  <a:srgbClr val="001F5F"/>
                </a:solidFill>
                <a:latin typeface="Georgia"/>
                <a:cs typeface="Georgia"/>
              </a:rPr>
              <a:t>учебной</a:t>
            </a:r>
            <a:r>
              <a:rPr lang="ru-RU" sz="1400" spc="-45" dirty="0" smtClean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lang="ru-RU" sz="1400" spc="-15" dirty="0" smtClean="0">
                <a:solidFill>
                  <a:srgbClr val="001F5F"/>
                </a:solidFill>
                <a:latin typeface="Georgia"/>
                <a:cs typeface="Georgia"/>
              </a:rPr>
              <a:t>деятельности;</a:t>
            </a:r>
            <a:endParaRPr lang="ru-RU" sz="1400" dirty="0" smtClean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385"/>
              </a:spcBef>
              <a:buSzPct val="93750"/>
              <a:buFont typeface="Wingdings"/>
              <a:buChar char=""/>
              <a:tabLst>
                <a:tab pos="194310" algn="l"/>
              </a:tabLst>
            </a:pPr>
            <a:r>
              <a:rPr lang="ru-RU" sz="1400" spc="-35" dirty="0" smtClean="0">
                <a:solidFill>
                  <a:srgbClr val="001F5F"/>
                </a:solidFill>
                <a:latin typeface="Georgia"/>
                <a:cs typeface="Georgia"/>
              </a:rPr>
              <a:t>Обеспечение </a:t>
            </a:r>
            <a:r>
              <a:rPr lang="ru-RU" sz="1400" spc="-15" dirty="0" smtClean="0">
                <a:solidFill>
                  <a:srgbClr val="001F5F"/>
                </a:solidFill>
                <a:latin typeface="Georgia"/>
                <a:cs typeface="Georgia"/>
              </a:rPr>
              <a:t>вариативности </a:t>
            </a:r>
            <a:r>
              <a:rPr lang="ru-RU" sz="1400" spc="-40" dirty="0" smtClean="0">
                <a:solidFill>
                  <a:srgbClr val="001F5F"/>
                </a:solidFill>
                <a:latin typeface="Georgia"/>
                <a:cs typeface="Georgia"/>
              </a:rPr>
              <a:t>и </a:t>
            </a:r>
            <a:r>
              <a:rPr lang="ru-RU" sz="1400" spc="-30" dirty="0" smtClean="0">
                <a:solidFill>
                  <a:srgbClr val="001F5F"/>
                </a:solidFill>
                <a:latin typeface="Georgia"/>
                <a:cs typeface="Georgia"/>
              </a:rPr>
              <a:t>разнообразия </a:t>
            </a:r>
            <a:r>
              <a:rPr lang="ru-RU" sz="1400" spc="-40" dirty="0" smtClean="0">
                <a:solidFill>
                  <a:srgbClr val="001F5F"/>
                </a:solidFill>
                <a:latin typeface="Georgia"/>
                <a:cs typeface="Georgia"/>
              </a:rPr>
              <a:t>содержания</a:t>
            </a:r>
            <a:r>
              <a:rPr lang="ru-RU" sz="1400" dirty="0" smtClean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lang="ru-RU" sz="1400" spc="-65" dirty="0" smtClean="0">
                <a:solidFill>
                  <a:srgbClr val="001F5F"/>
                </a:solidFill>
                <a:latin typeface="Georgia"/>
                <a:cs typeface="Georgia"/>
              </a:rPr>
              <a:t>Программы,</a:t>
            </a:r>
            <a:endParaRPr lang="ru-RU" sz="1400" dirty="0" smtClean="0">
              <a:latin typeface="Georgia"/>
              <a:cs typeface="Georgia"/>
            </a:endParaRPr>
          </a:p>
          <a:p>
            <a:pPr marL="12700" marR="483234">
              <a:lnSpc>
                <a:spcPct val="100000"/>
              </a:lnSpc>
            </a:pPr>
            <a:r>
              <a:rPr lang="ru-RU" sz="1400" spc="-30" dirty="0" smtClean="0">
                <a:solidFill>
                  <a:srgbClr val="001F5F"/>
                </a:solidFill>
                <a:latin typeface="Georgia"/>
                <a:cs typeface="Georgia"/>
              </a:rPr>
              <a:t>организационных </a:t>
            </a:r>
            <a:r>
              <a:rPr lang="ru-RU" sz="1400" spc="-60" dirty="0" smtClean="0">
                <a:solidFill>
                  <a:srgbClr val="001F5F"/>
                </a:solidFill>
                <a:latin typeface="Georgia"/>
                <a:cs typeface="Georgia"/>
              </a:rPr>
              <a:t>форм </a:t>
            </a:r>
            <a:r>
              <a:rPr lang="ru-RU" sz="1400" spc="-25" dirty="0" smtClean="0">
                <a:solidFill>
                  <a:srgbClr val="001F5F"/>
                </a:solidFill>
                <a:latin typeface="Georgia"/>
                <a:cs typeface="Georgia"/>
              </a:rPr>
              <a:t>дошкольного </a:t>
            </a:r>
            <a:r>
              <a:rPr lang="ru-RU" sz="1400" spc="-35" dirty="0" smtClean="0">
                <a:solidFill>
                  <a:srgbClr val="001F5F"/>
                </a:solidFill>
                <a:latin typeface="Georgia"/>
                <a:cs typeface="Georgia"/>
              </a:rPr>
              <a:t>образования, </a:t>
            </a:r>
            <a:r>
              <a:rPr lang="ru-RU" sz="1400" spc="-30" dirty="0" smtClean="0">
                <a:solidFill>
                  <a:srgbClr val="001F5F"/>
                </a:solidFill>
                <a:latin typeface="Georgia"/>
                <a:cs typeface="Georgia"/>
              </a:rPr>
              <a:t>возможности </a:t>
            </a:r>
            <a:r>
              <a:rPr lang="ru-RU" sz="1400" spc="-45" dirty="0" smtClean="0">
                <a:solidFill>
                  <a:srgbClr val="001F5F"/>
                </a:solidFill>
                <a:latin typeface="Georgia"/>
                <a:cs typeface="Georgia"/>
              </a:rPr>
              <a:t>формирования  </a:t>
            </a:r>
            <a:r>
              <a:rPr lang="ru-RU" sz="1400" spc="-60" dirty="0" smtClean="0">
                <a:solidFill>
                  <a:srgbClr val="001F5F"/>
                </a:solidFill>
                <a:latin typeface="Georgia"/>
                <a:cs typeface="Georgia"/>
              </a:rPr>
              <a:t>Программ </a:t>
            </a:r>
            <a:r>
              <a:rPr lang="ru-RU" sz="1400" spc="-40" dirty="0" smtClean="0">
                <a:solidFill>
                  <a:srgbClr val="001F5F"/>
                </a:solidFill>
                <a:latin typeface="Georgia"/>
                <a:cs typeface="Georgia"/>
              </a:rPr>
              <a:t>различной </a:t>
            </a:r>
            <a:r>
              <a:rPr lang="ru-RU" sz="1400" spc="-25" dirty="0" smtClean="0">
                <a:solidFill>
                  <a:srgbClr val="001F5F"/>
                </a:solidFill>
                <a:latin typeface="Georgia"/>
                <a:cs typeface="Georgia"/>
              </a:rPr>
              <a:t>направленности с </a:t>
            </a:r>
            <a:r>
              <a:rPr lang="ru-RU" sz="1400" spc="-15" dirty="0" smtClean="0">
                <a:solidFill>
                  <a:srgbClr val="001F5F"/>
                </a:solidFill>
                <a:latin typeface="Georgia"/>
                <a:cs typeface="Georgia"/>
              </a:rPr>
              <a:t>учётом образовательных </a:t>
            </a:r>
            <a:r>
              <a:rPr lang="ru-RU" sz="1400" spc="-20" dirty="0" smtClean="0">
                <a:solidFill>
                  <a:srgbClr val="001F5F"/>
                </a:solidFill>
                <a:latin typeface="Georgia"/>
                <a:cs typeface="Georgia"/>
              </a:rPr>
              <a:t>потребностей,  </a:t>
            </a:r>
            <a:r>
              <a:rPr lang="ru-RU" sz="1400" spc="-15" dirty="0" smtClean="0">
                <a:solidFill>
                  <a:srgbClr val="001F5F"/>
                </a:solidFill>
                <a:latin typeface="Georgia"/>
                <a:cs typeface="Georgia"/>
              </a:rPr>
              <a:t>способностей </a:t>
            </a:r>
            <a:r>
              <a:rPr lang="ru-RU" sz="1400" spc="-40" dirty="0" smtClean="0">
                <a:solidFill>
                  <a:srgbClr val="001F5F"/>
                </a:solidFill>
                <a:latin typeface="Georgia"/>
                <a:cs typeface="Georgia"/>
              </a:rPr>
              <a:t>и </a:t>
            </a:r>
            <a:r>
              <a:rPr lang="ru-RU" sz="1400" spc="-20" dirty="0" smtClean="0">
                <a:solidFill>
                  <a:srgbClr val="001F5F"/>
                </a:solidFill>
                <a:latin typeface="Georgia"/>
                <a:cs typeface="Georgia"/>
              </a:rPr>
              <a:t>состояния </a:t>
            </a:r>
            <a:r>
              <a:rPr lang="ru-RU" sz="1400" spc="-15" dirty="0" smtClean="0">
                <a:solidFill>
                  <a:srgbClr val="001F5F"/>
                </a:solidFill>
                <a:latin typeface="Georgia"/>
                <a:cs typeface="Georgia"/>
              </a:rPr>
              <a:t>здоровья</a:t>
            </a:r>
            <a:r>
              <a:rPr lang="ru-RU" sz="1400" spc="-100" dirty="0" smtClean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lang="ru-RU" sz="1400" spc="-15" dirty="0" smtClean="0">
                <a:solidFill>
                  <a:srgbClr val="001F5F"/>
                </a:solidFill>
                <a:latin typeface="Georgia"/>
                <a:cs typeface="Georgia"/>
              </a:rPr>
              <a:t>детей;</a:t>
            </a:r>
            <a:endParaRPr lang="ru-RU" sz="1400" dirty="0" smtClean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385"/>
              </a:spcBef>
              <a:buSzPct val="93750"/>
              <a:buFont typeface="Wingdings"/>
              <a:buChar char=""/>
              <a:tabLst>
                <a:tab pos="194310" algn="l"/>
              </a:tabLst>
            </a:pPr>
            <a:r>
              <a:rPr lang="ru-RU" sz="1400" spc="-30" dirty="0" smtClean="0">
                <a:solidFill>
                  <a:srgbClr val="001F5F"/>
                </a:solidFill>
                <a:latin typeface="Georgia"/>
                <a:cs typeface="Georgia"/>
              </a:rPr>
              <a:t>Формирование </a:t>
            </a:r>
            <a:r>
              <a:rPr lang="ru-RU" sz="1400" spc="-25" dirty="0" err="1" smtClean="0">
                <a:solidFill>
                  <a:srgbClr val="001F5F"/>
                </a:solidFill>
                <a:latin typeface="Georgia"/>
                <a:cs typeface="Georgia"/>
              </a:rPr>
              <a:t>социокультурной</a:t>
            </a:r>
            <a:r>
              <a:rPr lang="ru-RU" sz="1400" spc="-25" dirty="0" smtClean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lang="ru-RU" sz="1400" spc="-35" dirty="0" smtClean="0">
                <a:solidFill>
                  <a:srgbClr val="001F5F"/>
                </a:solidFill>
                <a:latin typeface="Georgia"/>
                <a:cs typeface="Georgia"/>
              </a:rPr>
              <a:t>среды, </a:t>
            </a:r>
            <a:r>
              <a:rPr lang="ru-RU" sz="1400" spc="-5" dirty="0" smtClean="0">
                <a:solidFill>
                  <a:srgbClr val="001F5F"/>
                </a:solidFill>
                <a:latin typeface="Georgia"/>
                <a:cs typeface="Georgia"/>
              </a:rPr>
              <a:t>соответствующей</a:t>
            </a:r>
            <a:r>
              <a:rPr lang="ru-RU" sz="1400" spc="-15" dirty="0" smtClean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lang="ru-RU" sz="1400" spc="-30" dirty="0" smtClean="0">
                <a:solidFill>
                  <a:srgbClr val="001F5F"/>
                </a:solidFill>
                <a:latin typeface="Georgia"/>
                <a:cs typeface="Georgia"/>
              </a:rPr>
              <a:t>возрастным,</a:t>
            </a:r>
            <a:endParaRPr lang="ru-RU" sz="1400" dirty="0" smtClean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</a:pPr>
            <a:r>
              <a:rPr lang="ru-RU" sz="1400" spc="-35" dirty="0" smtClean="0">
                <a:solidFill>
                  <a:srgbClr val="001F5F"/>
                </a:solidFill>
                <a:latin typeface="Georgia"/>
                <a:cs typeface="Georgia"/>
              </a:rPr>
              <a:t>индивидуальным, </a:t>
            </a:r>
            <a:r>
              <a:rPr lang="ru-RU" sz="1400" spc="-40" dirty="0" smtClean="0">
                <a:solidFill>
                  <a:srgbClr val="001F5F"/>
                </a:solidFill>
                <a:latin typeface="Georgia"/>
                <a:cs typeface="Georgia"/>
              </a:rPr>
              <a:t>психологическим и физиологическим </a:t>
            </a:r>
            <a:r>
              <a:rPr lang="ru-RU" sz="1400" spc="-20" dirty="0" smtClean="0">
                <a:solidFill>
                  <a:srgbClr val="001F5F"/>
                </a:solidFill>
                <a:latin typeface="Georgia"/>
                <a:cs typeface="Georgia"/>
              </a:rPr>
              <a:t>особенностям</a:t>
            </a:r>
            <a:r>
              <a:rPr lang="ru-RU" sz="1400" spc="170" dirty="0" smtClean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lang="ru-RU" sz="1400" spc="-15" dirty="0" smtClean="0">
                <a:solidFill>
                  <a:srgbClr val="001F5F"/>
                </a:solidFill>
                <a:latin typeface="Georgia"/>
                <a:cs typeface="Georgia"/>
              </a:rPr>
              <a:t>детей;</a:t>
            </a:r>
          </a:p>
          <a:p>
            <a:pPr marL="12700">
              <a:lnSpc>
                <a:spcPct val="100000"/>
              </a:lnSpc>
            </a:pPr>
            <a:r>
              <a:rPr lang="ru-RU" sz="1400" spc="-35" dirty="0" smtClean="0">
                <a:solidFill>
                  <a:srgbClr val="001F5F"/>
                </a:solidFill>
                <a:latin typeface="Georgia"/>
                <a:cs typeface="Georgia"/>
              </a:rPr>
              <a:t>Обеспечение</a:t>
            </a:r>
            <a:r>
              <a:rPr lang="ru-RU" sz="1400" spc="-60" dirty="0" smtClean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lang="ru-RU" sz="1400" spc="-30" dirty="0" smtClean="0">
                <a:solidFill>
                  <a:srgbClr val="001F5F"/>
                </a:solidFill>
                <a:latin typeface="Georgia"/>
                <a:cs typeface="Georgia"/>
              </a:rPr>
              <a:t>психолого-педагогической </a:t>
            </a:r>
            <a:r>
              <a:rPr lang="ru-RU" sz="1400" spc="-40" dirty="0" smtClean="0">
                <a:solidFill>
                  <a:srgbClr val="001F5F"/>
                </a:solidFill>
                <a:latin typeface="Georgia"/>
                <a:cs typeface="Georgia"/>
              </a:rPr>
              <a:t>поддержки </a:t>
            </a:r>
            <a:r>
              <a:rPr lang="ru-RU" sz="1400" spc="-25" dirty="0" smtClean="0">
                <a:solidFill>
                  <a:srgbClr val="001F5F"/>
                </a:solidFill>
                <a:latin typeface="Georgia"/>
                <a:cs typeface="Georgia"/>
              </a:rPr>
              <a:t>семьи </a:t>
            </a:r>
            <a:r>
              <a:rPr lang="ru-RU" sz="1400" spc="-40" dirty="0" smtClean="0">
                <a:solidFill>
                  <a:srgbClr val="001F5F"/>
                </a:solidFill>
                <a:latin typeface="Georgia"/>
                <a:cs typeface="Georgia"/>
              </a:rPr>
              <a:t>и </a:t>
            </a:r>
            <a:r>
              <a:rPr lang="ru-RU" sz="1400" spc="-30" dirty="0" smtClean="0">
                <a:solidFill>
                  <a:srgbClr val="001F5F"/>
                </a:solidFill>
                <a:latin typeface="Georgia"/>
                <a:cs typeface="Georgia"/>
              </a:rPr>
              <a:t>повышение </a:t>
            </a:r>
            <a:r>
              <a:rPr lang="ru-RU" sz="1400" spc="-15" dirty="0" smtClean="0">
                <a:solidFill>
                  <a:srgbClr val="001F5F"/>
                </a:solidFill>
                <a:latin typeface="Georgia"/>
                <a:cs typeface="Georgia"/>
              </a:rPr>
              <a:t>компетентности  </a:t>
            </a:r>
            <a:r>
              <a:rPr lang="ru-RU" sz="1400" spc="-20" dirty="0" smtClean="0">
                <a:solidFill>
                  <a:srgbClr val="001F5F"/>
                </a:solidFill>
                <a:latin typeface="Georgia"/>
                <a:cs typeface="Georgia"/>
              </a:rPr>
              <a:t>родителей </a:t>
            </a:r>
            <a:r>
              <a:rPr lang="ru-RU" sz="1400" spc="-25" dirty="0" smtClean="0">
                <a:solidFill>
                  <a:srgbClr val="001F5F"/>
                </a:solidFill>
                <a:latin typeface="Georgia"/>
                <a:cs typeface="Georgia"/>
              </a:rPr>
              <a:t>(законных </a:t>
            </a:r>
            <a:r>
              <a:rPr lang="ru-RU" sz="1400" spc="-15" dirty="0" smtClean="0">
                <a:solidFill>
                  <a:srgbClr val="001F5F"/>
                </a:solidFill>
                <a:latin typeface="Georgia"/>
                <a:cs typeface="Georgia"/>
              </a:rPr>
              <a:t>представителей) </a:t>
            </a:r>
            <a:r>
              <a:rPr lang="ru-RU" sz="1400" spc="5" dirty="0" smtClean="0">
                <a:solidFill>
                  <a:srgbClr val="001F5F"/>
                </a:solidFill>
                <a:latin typeface="Georgia"/>
                <a:cs typeface="Georgia"/>
              </a:rPr>
              <a:t>в </a:t>
            </a:r>
            <a:r>
              <a:rPr lang="ru-RU" sz="1400" spc="-30" dirty="0" smtClean="0">
                <a:solidFill>
                  <a:srgbClr val="001F5F"/>
                </a:solidFill>
                <a:latin typeface="Georgia"/>
                <a:cs typeface="Georgia"/>
              </a:rPr>
              <a:t>вопросах  </a:t>
            </a:r>
            <a:r>
              <a:rPr lang="ru-RU" sz="1400" spc="-20" dirty="0" smtClean="0">
                <a:solidFill>
                  <a:srgbClr val="001F5F"/>
                </a:solidFill>
                <a:latin typeface="Georgia"/>
                <a:cs typeface="Georgia"/>
              </a:rPr>
              <a:t>развития </a:t>
            </a:r>
            <a:r>
              <a:rPr lang="ru-RU" sz="1400" spc="-40" dirty="0" smtClean="0">
                <a:solidFill>
                  <a:srgbClr val="001F5F"/>
                </a:solidFill>
                <a:latin typeface="Georgia"/>
                <a:cs typeface="Georgia"/>
              </a:rPr>
              <a:t>и </a:t>
            </a:r>
            <a:r>
              <a:rPr lang="ru-RU" sz="1400" spc="-35" dirty="0" smtClean="0">
                <a:solidFill>
                  <a:srgbClr val="001F5F"/>
                </a:solidFill>
                <a:latin typeface="Georgia"/>
                <a:cs typeface="Georgia"/>
              </a:rPr>
              <a:t>образования, охраны </a:t>
            </a:r>
            <a:r>
              <a:rPr lang="ru-RU" sz="1400" spc="-40" dirty="0" smtClean="0">
                <a:solidFill>
                  <a:srgbClr val="001F5F"/>
                </a:solidFill>
                <a:latin typeface="Georgia"/>
                <a:cs typeface="Georgia"/>
              </a:rPr>
              <a:t>и </a:t>
            </a:r>
            <a:r>
              <a:rPr lang="ru-RU" sz="1400" spc="-25" dirty="0" smtClean="0">
                <a:solidFill>
                  <a:srgbClr val="001F5F"/>
                </a:solidFill>
                <a:latin typeface="Georgia"/>
                <a:cs typeface="Georgia"/>
              </a:rPr>
              <a:t>укрепления  </a:t>
            </a:r>
            <a:r>
              <a:rPr lang="ru-RU" sz="1400" spc="-15" dirty="0" smtClean="0">
                <a:solidFill>
                  <a:srgbClr val="001F5F"/>
                </a:solidFill>
                <a:latin typeface="Georgia"/>
                <a:cs typeface="Georgia"/>
              </a:rPr>
              <a:t>здоровья</a:t>
            </a:r>
            <a:r>
              <a:rPr lang="ru-RU" sz="1400" spc="-45" dirty="0" smtClean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lang="ru-RU" sz="1400" spc="-15" dirty="0" smtClean="0">
                <a:solidFill>
                  <a:srgbClr val="001F5F"/>
                </a:solidFill>
                <a:latin typeface="Georgia"/>
                <a:cs typeface="Georgia"/>
              </a:rPr>
              <a:t>детей</a:t>
            </a:r>
            <a:r>
              <a:rPr lang="ru-RU" sz="1600" spc="-15" dirty="0" smtClean="0">
                <a:solidFill>
                  <a:srgbClr val="001F5F"/>
                </a:solidFill>
                <a:latin typeface="Georgia"/>
                <a:cs typeface="Georgia"/>
              </a:rPr>
              <a:t>.</a:t>
            </a:r>
            <a:endParaRPr lang="ru-RU" sz="1600" dirty="0">
              <a:latin typeface="Georgia"/>
              <a:cs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7" name="Picture 5" descr="kids0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4429132"/>
            <a:ext cx="2262187" cy="2165350"/>
          </a:xfrm>
          <a:prstGeom prst="rect">
            <a:avLst/>
          </a:prstGeom>
          <a:noFill/>
        </p:spPr>
      </p:pic>
      <p:pic>
        <p:nvPicPr>
          <p:cNvPr id="18438" name="Picture 6" descr="kids040"/>
          <p:cNvPicPr>
            <a:picLocks noChangeAspect="1" noChangeArrowheads="1"/>
          </p:cNvPicPr>
          <p:nvPr/>
        </p:nvPicPr>
        <p:blipFill>
          <a:blip r:embed="rId4" cstate="print"/>
          <a:srcRect l="8691" r="2786"/>
          <a:stretch>
            <a:fillRect/>
          </a:stretch>
        </p:blipFill>
        <p:spPr bwMode="auto">
          <a:xfrm>
            <a:off x="323850" y="4365625"/>
            <a:ext cx="2974975" cy="2192338"/>
          </a:xfrm>
          <a:prstGeom prst="rect">
            <a:avLst/>
          </a:prstGeom>
          <a:noFill/>
        </p:spPr>
      </p:pic>
      <p:pic>
        <p:nvPicPr>
          <p:cNvPr id="18439" name="Picture 7" descr="kids07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14744" y="4429132"/>
            <a:ext cx="2278462" cy="2130570"/>
          </a:xfrm>
          <a:prstGeom prst="rect">
            <a:avLst/>
          </a:prstGeom>
          <a:noFill/>
        </p:spPr>
      </p:pic>
      <p:sp>
        <p:nvSpPr>
          <p:cNvPr id="5122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357158" y="357188"/>
            <a:ext cx="8358246" cy="401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89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98725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2889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98725" algn="l"/>
              </a:tabLst>
            </a:pPr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pPr marL="0" marR="0" lvl="0" indent="2889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98725" algn="l"/>
              </a:tabLst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lvl="0" indent="288925">
              <a:spcBef>
                <a:spcPct val="0"/>
              </a:spcBef>
              <a:buNone/>
              <a:tabLst>
                <a:tab pos="2498725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детский сад принимаются дети от 1,5 года до школы включительно.</a:t>
            </a:r>
          </a:p>
          <a:p>
            <a:pPr marL="0" lvl="0" indent="288925">
              <a:spcBef>
                <a:spcPct val="0"/>
              </a:spcBef>
              <a:buNone/>
              <a:tabLst>
                <a:tab pos="2498725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Все группы в детском саду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общеразвивающей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направленности.</a:t>
            </a:r>
          </a:p>
          <a:p>
            <a:pPr>
              <a:buNone/>
            </a:pP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Всего в ДОУ воспитывается  109 детей, функционирует 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групп, которые однородны по возрастному составу детей: </a:t>
            </a:r>
          </a:p>
          <a:p>
            <a:pPr>
              <a:buFont typeface="Wingdings" pitchFamily="2" charset="2"/>
              <a:buChar char="q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Вторая группа раннего возраста –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20 детей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Первая младшая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группа –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детей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Вторая младшая группа– 22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ребенка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Средняя группа  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24 детей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Подготовительная –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22 ребенка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lvl="0" indent="288925">
              <a:spcBef>
                <a:spcPct val="0"/>
              </a:spcBef>
              <a:buNone/>
              <a:tabLst>
                <a:tab pos="2498725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5984" y="214290"/>
            <a:ext cx="42148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spc="-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Возрастные категории воспитанников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714356"/>
            <a:ext cx="82153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141605" algn="just">
              <a:lnSpc>
                <a:spcPct val="100000"/>
              </a:lnSpc>
              <a:spcBef>
                <a:spcPts val="105"/>
              </a:spcBef>
            </a:pPr>
            <a:r>
              <a:rPr lang="ru-RU" sz="1400" b="1" u="heavy" spc="-150" dirty="0" smtClean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7" name="Picture 5" descr="kids0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4692650"/>
            <a:ext cx="2262187" cy="2165350"/>
          </a:xfrm>
          <a:prstGeom prst="rect">
            <a:avLst/>
          </a:prstGeom>
          <a:noFill/>
        </p:spPr>
      </p:pic>
      <p:pic>
        <p:nvPicPr>
          <p:cNvPr id="18438" name="Picture 6" descr="kids040"/>
          <p:cNvPicPr>
            <a:picLocks noChangeAspect="1" noChangeArrowheads="1"/>
          </p:cNvPicPr>
          <p:nvPr/>
        </p:nvPicPr>
        <p:blipFill>
          <a:blip r:embed="rId4" cstate="print"/>
          <a:srcRect l="8691" r="2786"/>
          <a:stretch>
            <a:fillRect/>
          </a:stretch>
        </p:blipFill>
        <p:spPr bwMode="auto">
          <a:xfrm>
            <a:off x="285720" y="4665662"/>
            <a:ext cx="2974975" cy="2192338"/>
          </a:xfrm>
          <a:prstGeom prst="rect">
            <a:avLst/>
          </a:prstGeom>
          <a:noFill/>
        </p:spPr>
      </p:pic>
      <p:pic>
        <p:nvPicPr>
          <p:cNvPr id="18439" name="Picture 7" descr="kids07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14744" y="4727430"/>
            <a:ext cx="2278462" cy="2130570"/>
          </a:xfrm>
          <a:prstGeom prst="rect">
            <a:avLst/>
          </a:prstGeom>
          <a:noFill/>
        </p:spPr>
      </p:pic>
      <p:sp>
        <p:nvSpPr>
          <p:cNvPr id="5122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357158" y="218690"/>
            <a:ext cx="8286808" cy="6314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89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98725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indent="288925" eaLnBrk="1" hangingPunct="1">
              <a:spcBef>
                <a:spcPct val="0"/>
              </a:spcBef>
              <a:buNone/>
              <a:tabLst>
                <a:tab pos="2498725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Целостность педагогического процесса в ОУ обеспечивается реализацией </a:t>
            </a:r>
            <a:r>
              <a:rPr lang="ru-RU" sz="18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инновационной программы дошкольного образования ОТ РОЖДЕНИЯ ДО ШКОЛЫ / Под ред. Н.Е. </a:t>
            </a:r>
            <a:r>
              <a:rPr lang="ru-RU" sz="1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Вераксы</a:t>
            </a: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Т.С. Комаровой, Э. М. Дорофеевой. — Издание шестое (дополненное).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spc="-195" dirty="0" smtClean="0">
                <a:latin typeface="Times New Roman" pitchFamily="18" charset="0"/>
                <a:cs typeface="Times New Roman" pitchFamily="18" charset="0"/>
              </a:rPr>
              <a:t>В  </a:t>
            </a:r>
            <a:r>
              <a:rPr lang="ru-RU" sz="1800" spc="-114" dirty="0" smtClean="0">
                <a:latin typeface="Times New Roman" pitchFamily="18" charset="0"/>
                <a:cs typeface="Times New Roman" pitchFamily="18" charset="0"/>
              </a:rPr>
              <a:t>части </a:t>
            </a:r>
            <a:r>
              <a:rPr lang="ru-RU" sz="1800" spc="-165" dirty="0" smtClean="0">
                <a:latin typeface="Times New Roman" pitchFamily="18" charset="0"/>
                <a:cs typeface="Times New Roman" pitchFamily="18" charset="0"/>
              </a:rPr>
              <a:t>Программы, </a:t>
            </a:r>
            <a:r>
              <a:rPr lang="ru-RU" sz="1800" spc="-145" dirty="0" smtClean="0">
                <a:latin typeface="Times New Roman" pitchFamily="18" charset="0"/>
                <a:cs typeface="Times New Roman" pitchFamily="18" charset="0"/>
              </a:rPr>
              <a:t>формируемой </a:t>
            </a:r>
            <a:r>
              <a:rPr lang="ru-RU" sz="1800" spc="-125" dirty="0" smtClean="0">
                <a:latin typeface="Times New Roman" pitchFamily="18" charset="0"/>
                <a:cs typeface="Times New Roman" pitchFamily="18" charset="0"/>
              </a:rPr>
              <a:t>участниками  </a:t>
            </a:r>
            <a:r>
              <a:rPr lang="ru-RU" sz="1800" spc="-120" dirty="0" smtClean="0">
                <a:latin typeface="Times New Roman" pitchFamily="18" charset="0"/>
                <a:cs typeface="Times New Roman" pitchFamily="18" charset="0"/>
              </a:rPr>
              <a:t>образовательных</a:t>
            </a:r>
            <a:r>
              <a:rPr lang="ru-RU" sz="1800" spc="-5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spc="-140" dirty="0" smtClean="0">
                <a:latin typeface="Times New Roman" pitchFamily="18" charset="0"/>
                <a:cs typeface="Times New Roman" pitchFamily="18" charset="0"/>
              </a:rPr>
              <a:t>отношений  представлены  </a:t>
            </a:r>
            <a:r>
              <a:rPr lang="ru-RU" sz="1800" b="1" i="1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Парциальные (дополнительные) образовательные программы:</a:t>
            </a:r>
            <a:endParaRPr lang="ru-RU" sz="18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750" dirty="0" smtClean="0">
                <a:latin typeface="Times New Roman" pitchFamily="18" charset="0"/>
                <a:cs typeface="Times New Roman" pitchFamily="18" charset="0"/>
              </a:rPr>
              <a:t> «Программа художественного воспитания, обучения и развития детей 2-7 лет «Цветные ладошки» /Лепка, рисование, аппликация/. под ред. И.А. Лыковой  </a:t>
            </a:r>
          </a:p>
          <a:p>
            <a:pPr lvl="0"/>
            <a:r>
              <a:rPr lang="ru-RU" sz="1750" dirty="0" smtClean="0">
                <a:latin typeface="Times New Roman" pitchFamily="18" charset="0"/>
                <a:cs typeface="Times New Roman" pitchFamily="18" charset="0"/>
              </a:rPr>
              <a:t> «Познаю себя» </a:t>
            </a:r>
            <a:r>
              <a:rPr lang="ru-RU" sz="1750" dirty="0" err="1" smtClean="0">
                <a:latin typeface="Times New Roman" pitchFamily="18" charset="0"/>
                <a:cs typeface="Times New Roman" pitchFamily="18" charset="0"/>
              </a:rPr>
              <a:t>Корепанова</a:t>
            </a:r>
            <a:r>
              <a:rPr lang="ru-RU" sz="1750" dirty="0" smtClean="0">
                <a:latin typeface="Times New Roman" pitchFamily="18" charset="0"/>
                <a:cs typeface="Times New Roman" pitchFamily="18" charset="0"/>
              </a:rPr>
              <a:t> М.В., </a:t>
            </a:r>
            <a:r>
              <a:rPr lang="ru-RU" sz="1750" dirty="0" err="1" smtClean="0">
                <a:latin typeface="Times New Roman" pitchFamily="18" charset="0"/>
                <a:cs typeface="Times New Roman" pitchFamily="18" charset="0"/>
              </a:rPr>
              <a:t>Харлампова</a:t>
            </a:r>
            <a:r>
              <a:rPr lang="ru-RU" sz="1750" dirty="0" smtClean="0">
                <a:latin typeface="Times New Roman" pitchFamily="18" charset="0"/>
                <a:cs typeface="Times New Roman" pitchFamily="18" charset="0"/>
              </a:rPr>
              <a:t> Е.В.  </a:t>
            </a:r>
          </a:p>
          <a:p>
            <a:pPr lvl="0"/>
            <a:r>
              <a:rPr lang="ru-RU" sz="1750" dirty="0" smtClean="0">
                <a:latin typeface="Times New Roman" pitchFamily="18" charset="0"/>
                <a:cs typeface="Times New Roman" pitchFamily="18" charset="0"/>
              </a:rPr>
              <a:t> «Основы безопасности детей дошкольного возраста» Н.Н.Авдеева, </a:t>
            </a:r>
            <a:r>
              <a:rPr lang="ru-RU" sz="1750" dirty="0" err="1" smtClean="0">
                <a:latin typeface="Times New Roman" pitchFamily="18" charset="0"/>
                <a:cs typeface="Times New Roman" pitchFamily="18" charset="0"/>
              </a:rPr>
              <a:t>Р.Б.Стеркина</a:t>
            </a:r>
            <a:r>
              <a:rPr lang="ru-RU" sz="1750" dirty="0" smtClean="0">
                <a:latin typeface="Times New Roman" pitchFamily="18" charset="0"/>
                <a:cs typeface="Times New Roman" pitchFamily="18" charset="0"/>
              </a:rPr>
              <a:t>, О.Л.Князева.</a:t>
            </a:r>
          </a:p>
          <a:p>
            <a:pPr lvl="0"/>
            <a:r>
              <a:rPr lang="ru-RU" sz="1750" dirty="0" smtClean="0">
                <a:latin typeface="Times New Roman" pitchFamily="18" charset="0"/>
                <a:cs typeface="Times New Roman" pitchFamily="18" charset="0"/>
              </a:rPr>
              <a:t>«Ладушки»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И.А.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Новоскольцевой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И. М.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Каплуновой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smtClean="0">
                <a:latin typeface="Times New Roman" pitchFamily="18" charset="0"/>
                <a:cs typeface="Times New Roman" pitchFamily="18" charset="0"/>
              </a:rPr>
              <a:t>по музыкальному воспитанию детей</a:t>
            </a:r>
          </a:p>
          <a:p>
            <a:pPr marL="0">
              <a:spcBef>
                <a:spcPts val="0"/>
              </a:spcBef>
            </a:pPr>
            <a:r>
              <a:rPr lang="ru-RU" sz="175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750" dirty="0" err="1" smtClean="0">
                <a:latin typeface="Times New Roman" pitchFamily="18" charset="0"/>
                <a:cs typeface="Times New Roman" pitchFamily="18" charset="0"/>
              </a:rPr>
              <a:t>Туристята</a:t>
            </a:r>
            <a:r>
              <a:rPr lang="ru-RU" sz="1750" dirty="0" smtClean="0">
                <a:latin typeface="Times New Roman" pitchFamily="18" charset="0"/>
                <a:cs typeface="Times New Roman" pitchFamily="18" charset="0"/>
              </a:rPr>
              <a:t> открывают мир», программа ДОУ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 оздоровлению старших   дошкольников средствами детского туризма.</a:t>
            </a:r>
          </a:p>
          <a:p>
            <a:pPr>
              <a:buNone/>
            </a:pPr>
            <a:r>
              <a:rPr lang="ru-RU" sz="1800" dirty="0" smtClean="0"/>
              <a:t> </a:t>
            </a:r>
          </a:p>
          <a:p>
            <a:pPr lvl="0"/>
            <a:endParaRPr lang="ru-RU" sz="175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75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marR="0" lvl="0" indent="2889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98725" algn="l"/>
              </a:tabLst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lvl="0" indent="288925">
              <a:spcBef>
                <a:spcPct val="0"/>
              </a:spcBef>
              <a:buNone/>
              <a:tabLst>
                <a:tab pos="2498725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lvl="0" indent="288925">
              <a:spcBef>
                <a:spcPct val="0"/>
              </a:spcBef>
              <a:buNone/>
              <a:tabLst>
                <a:tab pos="2498725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5984" y="214290"/>
            <a:ext cx="42148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spc="-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Используемые Примерные программы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785794"/>
            <a:ext cx="82153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141605" algn="just">
              <a:lnSpc>
                <a:spcPct val="100000"/>
              </a:lnSpc>
              <a:spcBef>
                <a:spcPts val="105"/>
              </a:spcBef>
            </a:pPr>
            <a:r>
              <a:rPr lang="ru-RU" sz="1400" b="1" u="heavy" spc="-150" dirty="0" smtClean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7" name="Picture 5" descr="kids0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4286256"/>
            <a:ext cx="2262187" cy="2165350"/>
          </a:xfrm>
          <a:prstGeom prst="rect">
            <a:avLst/>
          </a:prstGeom>
          <a:noFill/>
        </p:spPr>
      </p:pic>
      <p:pic>
        <p:nvPicPr>
          <p:cNvPr id="18438" name="Picture 6" descr="kids040"/>
          <p:cNvPicPr>
            <a:picLocks noChangeAspect="1" noChangeArrowheads="1"/>
          </p:cNvPicPr>
          <p:nvPr/>
        </p:nvPicPr>
        <p:blipFill>
          <a:blip r:embed="rId4" cstate="print"/>
          <a:srcRect l="8691" r="2786"/>
          <a:stretch>
            <a:fillRect/>
          </a:stretch>
        </p:blipFill>
        <p:spPr bwMode="auto">
          <a:xfrm>
            <a:off x="323850" y="4365625"/>
            <a:ext cx="2974975" cy="2192338"/>
          </a:xfrm>
          <a:prstGeom prst="rect">
            <a:avLst/>
          </a:prstGeom>
          <a:noFill/>
        </p:spPr>
      </p:pic>
      <p:pic>
        <p:nvPicPr>
          <p:cNvPr id="18439" name="Picture 7" descr="kids07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14744" y="4357694"/>
            <a:ext cx="2347912" cy="2195513"/>
          </a:xfrm>
          <a:prstGeom prst="rect">
            <a:avLst/>
          </a:prstGeom>
          <a:noFill/>
        </p:spPr>
      </p:pic>
      <p:sp>
        <p:nvSpPr>
          <p:cNvPr id="5122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357158" y="214290"/>
            <a:ext cx="83582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buNone/>
            </a:pPr>
            <a:r>
              <a:rPr lang="ru-RU" sz="1800" b="1" spc="-140" dirty="0" smtClean="0">
                <a:solidFill>
                  <a:srgbClr val="974707"/>
                </a:solidFill>
                <a:latin typeface="Times New Roman" pitchFamily="18" charset="0"/>
                <a:cs typeface="Times New Roman" pitchFamily="18" charset="0"/>
              </a:rPr>
              <a:t>                           Взаимодействие </a:t>
            </a:r>
            <a:r>
              <a:rPr lang="ru-RU" sz="1800" b="1" spc="-114" dirty="0" smtClean="0">
                <a:solidFill>
                  <a:srgbClr val="974707"/>
                </a:solidFill>
                <a:latin typeface="Times New Roman" pitchFamily="18" charset="0"/>
                <a:cs typeface="Times New Roman" pitchFamily="18" charset="0"/>
              </a:rPr>
              <a:t>педагогического</a:t>
            </a:r>
            <a:r>
              <a:rPr lang="ru-RU" sz="1800" b="1" spc="-85" dirty="0" smtClean="0">
                <a:solidFill>
                  <a:srgbClr val="97470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spc="-110" dirty="0" smtClean="0">
                <a:solidFill>
                  <a:srgbClr val="974707"/>
                </a:solidFill>
                <a:latin typeface="Times New Roman" pitchFamily="18" charset="0"/>
                <a:cs typeface="Times New Roman" pitchFamily="18" charset="0"/>
              </a:rPr>
              <a:t>коллектива </a:t>
            </a:r>
            <a:r>
              <a:rPr lang="ru-RU" sz="1800" b="1" spc="-125" dirty="0" smtClean="0">
                <a:solidFill>
                  <a:srgbClr val="974707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800" b="1" spc="-150" dirty="0" smtClean="0">
                <a:solidFill>
                  <a:srgbClr val="974707"/>
                </a:solidFill>
                <a:latin typeface="Times New Roman" pitchFamily="18" charset="0"/>
                <a:cs typeface="Times New Roman" pitchFamily="18" charset="0"/>
              </a:rPr>
              <a:t>семьями</a:t>
            </a:r>
            <a:r>
              <a:rPr lang="ru-RU" sz="1800" b="1" spc="-25" dirty="0" smtClean="0">
                <a:solidFill>
                  <a:srgbClr val="97470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spc="-150" dirty="0" smtClean="0">
                <a:solidFill>
                  <a:srgbClr val="974707"/>
                </a:solidFill>
                <a:latin typeface="Times New Roman" pitchFamily="18" charset="0"/>
                <a:cs typeface="Times New Roman" pitchFamily="18" charset="0"/>
              </a:rPr>
              <a:t>воспитанников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2728809"/>
            <a:ext cx="4572000" cy="324833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>
              <a:lnSpc>
                <a:spcPts val="1835"/>
              </a:lnSpc>
              <a:spcBef>
                <a:spcPts val="95"/>
              </a:spcBef>
            </a:pPr>
            <a:r>
              <a:rPr lang="ru-RU" sz="2000" b="1" spc="-135" dirty="0" smtClean="0">
                <a:solidFill>
                  <a:srgbClr val="974707"/>
                </a:solidFill>
                <a:latin typeface="Georgia"/>
                <a:cs typeface="Georgia"/>
              </a:rPr>
              <a:t> </a:t>
            </a:r>
            <a:endParaRPr lang="ru-RU" dirty="0">
              <a:latin typeface="Georgia"/>
              <a:cs typeface="Georgia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0034" y="785794"/>
            <a:ext cx="8286808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lvl="0">
              <a:lnSpc>
                <a:spcPts val="1835"/>
              </a:lnSpc>
              <a:spcBef>
                <a:spcPts val="95"/>
              </a:spcBef>
            </a:pPr>
            <a:r>
              <a:rPr lang="ru-RU" sz="1600" b="1" spc="-135" dirty="0" smtClean="0">
                <a:solidFill>
                  <a:srgbClr val="974707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сделать </a:t>
            </a:r>
            <a:r>
              <a:rPr lang="ru-RU" sz="1600" spc="-15" dirty="0" smtClean="0">
                <a:latin typeface="Times New Roman" pitchFamily="18" charset="0"/>
                <a:cs typeface="Times New Roman" pitchFamily="18" charset="0"/>
              </a:rPr>
              <a:t>родителей </a:t>
            </a:r>
            <a:r>
              <a:rPr lang="ru-RU" sz="1600" spc="-20" dirty="0" smtClean="0">
                <a:latin typeface="Times New Roman" pitchFamily="18" charset="0"/>
                <a:cs typeface="Times New Roman" pitchFamily="18" charset="0"/>
              </a:rPr>
              <a:t>(законных </a:t>
            </a:r>
            <a:r>
              <a:rPr lang="ru-RU" sz="1600" spc="-5" dirty="0" smtClean="0">
                <a:latin typeface="Times New Roman" pitchFamily="18" charset="0"/>
                <a:cs typeface="Times New Roman" pitchFamily="18" charset="0"/>
              </a:rPr>
              <a:t>представителей) </a:t>
            </a:r>
            <a:r>
              <a:rPr lang="ru-RU" sz="1600" spc="-20" dirty="0" smtClean="0">
                <a:latin typeface="Times New Roman" pitchFamily="18" charset="0"/>
                <a:cs typeface="Times New Roman" pitchFamily="18" charset="0"/>
              </a:rPr>
              <a:t>активными участниками</a:t>
            </a:r>
            <a:r>
              <a:rPr lang="ru-RU" sz="1600" spc="-1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5" dirty="0" smtClean="0">
                <a:latin typeface="Times New Roman" pitchFamily="18" charset="0"/>
                <a:cs typeface="Times New Roman" pitchFamily="18" charset="0"/>
              </a:rPr>
              <a:t>педагогического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12700" lvl="0">
              <a:lnSpc>
                <a:spcPts val="1595"/>
              </a:lnSpc>
            </a:pPr>
            <a:r>
              <a:rPr lang="ru-RU" sz="1600" spc="-30" dirty="0" smtClean="0">
                <a:latin typeface="Times New Roman" pitchFamily="18" charset="0"/>
                <a:cs typeface="Times New Roman" pitchFamily="18" charset="0"/>
              </a:rPr>
              <a:t>процесса,</a:t>
            </a:r>
            <a:r>
              <a:rPr lang="ru-RU" sz="1600" spc="-8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0" dirty="0" smtClean="0">
                <a:latin typeface="Times New Roman" pitchFamily="18" charset="0"/>
                <a:cs typeface="Times New Roman" pitchFamily="18" charset="0"/>
              </a:rPr>
              <a:t>оказав</a:t>
            </a:r>
            <a:r>
              <a:rPr lang="ru-RU" sz="1600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45" dirty="0" smtClean="0">
                <a:latin typeface="Times New Roman" pitchFamily="18" charset="0"/>
                <a:cs typeface="Times New Roman" pitchFamily="18" charset="0"/>
              </a:rPr>
              <a:t>им</a:t>
            </a:r>
            <a:r>
              <a:rPr lang="ru-RU" sz="1600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35" dirty="0" smtClean="0">
                <a:latin typeface="Times New Roman" pitchFamily="18" charset="0"/>
                <a:cs typeface="Times New Roman" pitchFamily="18" charset="0"/>
              </a:rPr>
              <a:t>помощь</a:t>
            </a:r>
            <a:r>
              <a:rPr lang="ru-RU" sz="1600" spc="-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1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600" spc="-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5" dirty="0" smtClean="0">
                <a:latin typeface="Times New Roman" pitchFamily="18" charset="0"/>
                <a:cs typeface="Times New Roman" pitchFamily="18" charset="0"/>
              </a:rPr>
              <a:t>реализации </a:t>
            </a:r>
            <a:r>
              <a:rPr lang="ru-RU" sz="1600" spc="5" dirty="0" smtClean="0">
                <a:latin typeface="Times New Roman" pitchFamily="18" charset="0"/>
                <a:cs typeface="Times New Roman" pitchFamily="18" charset="0"/>
              </a:rPr>
              <a:t>ответственности</a:t>
            </a:r>
            <a:r>
              <a:rPr lang="ru-RU" sz="1600" spc="-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0" dirty="0" smtClean="0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ru-RU" sz="1600" spc="-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5" dirty="0" smtClean="0">
                <a:latin typeface="Times New Roman" pitchFamily="18" charset="0"/>
                <a:cs typeface="Times New Roman" pitchFamily="18" charset="0"/>
              </a:rPr>
              <a:t>воспитание</a:t>
            </a:r>
            <a:r>
              <a:rPr lang="ru-RU" sz="1600" spc="-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30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600" spc="-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5" dirty="0" smtClean="0">
                <a:latin typeface="Times New Roman" pitchFamily="18" charset="0"/>
                <a:cs typeface="Times New Roman" pitchFamily="18" charset="0"/>
              </a:rPr>
              <a:t>обучение</a:t>
            </a:r>
            <a:r>
              <a:rPr lang="ru-RU" sz="1600" spc="-4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 smtClean="0">
                <a:latin typeface="Times New Roman" pitchFamily="18" charset="0"/>
                <a:cs typeface="Times New Roman" pitchFamily="18" charset="0"/>
              </a:rPr>
              <a:t>детей.</a:t>
            </a:r>
          </a:p>
          <a:p>
            <a:pPr marL="12700" lvl="0">
              <a:lnSpc>
                <a:spcPts val="1595"/>
              </a:lnSpc>
            </a:pPr>
            <a:endParaRPr lang="ru-RU" sz="1600" spc="-10" dirty="0" smtClean="0">
              <a:latin typeface="Times New Roman" pitchFamily="18" charset="0"/>
              <a:cs typeface="Times New Roman" pitchFamily="18" charset="0"/>
            </a:endParaRPr>
          </a:p>
          <a:p>
            <a:pPr marL="12700" lvl="0">
              <a:lnSpc>
                <a:spcPts val="1595"/>
              </a:lnSpc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465493" y="3244334"/>
            <a:ext cx="2414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ru-RU" b="1" spc="-120" dirty="0" smtClean="0">
                <a:solidFill>
                  <a:srgbClr val="974707"/>
                </a:solidFill>
                <a:latin typeface="Georgia"/>
                <a:cs typeface="Georgia"/>
              </a:rPr>
              <a:t> </a:t>
            </a:r>
            <a:endParaRPr lang="ru-RU" dirty="0">
              <a:latin typeface="Georgia"/>
              <a:cs typeface="Georgia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1472" y="1183372"/>
            <a:ext cx="785818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lvl="0">
              <a:spcBef>
                <a:spcPts val="180"/>
              </a:spcBef>
            </a:pPr>
            <a:endParaRPr lang="ru-RU" b="1" spc="-120" dirty="0" smtClean="0">
              <a:solidFill>
                <a:srgbClr val="974707"/>
              </a:solidFill>
              <a:latin typeface="Georgia"/>
              <a:cs typeface="Georgia"/>
            </a:endParaRPr>
          </a:p>
          <a:p>
            <a:r>
              <a:rPr lang="ru-RU" sz="14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Система  взаимодействия  с родителями  включает:</a:t>
            </a:r>
            <a:endParaRPr lang="ru-RU" sz="1400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ознакомление родителей с результатами работы ДОУ на общих родительских собраниях, анализом участия родительской общественности в жизни ДОУ;</a:t>
            </a:r>
          </a:p>
          <a:p>
            <a:pPr lvl="0">
              <a:buFont typeface="Wingdings" pitchFamily="2" charset="2"/>
              <a:buChar char="q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ознакомление родителей с содержанием работы  ДОУ, направленной на физическое, психическое и социальное  развитие ребенка;</a:t>
            </a:r>
          </a:p>
          <a:p>
            <a:pPr lvl="0">
              <a:buFont typeface="Wingdings" pitchFamily="2" charset="2"/>
              <a:buChar char="q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участие в составлении планов: спортивных и культурно-массовых мероприятий, работы родительского комитета </a:t>
            </a:r>
          </a:p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целенаправленную работу, пропагандирующую общественное дошкольное воспитание в его разных формах;</a:t>
            </a:r>
          </a:p>
          <a:p>
            <a:pPr lvl="0">
              <a:buFont typeface="Wingdings" pitchFamily="2" charset="2"/>
              <a:buChar char="q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обучение конкретным приемам и методам воспитания и развития ребенка в разных видах детской деятельности на семинарах-практикумах, консультациях и открытых занятиях.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7" name="Picture 5" descr="kids0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5" y="4806600"/>
            <a:ext cx="2143140" cy="2051399"/>
          </a:xfrm>
          <a:prstGeom prst="rect">
            <a:avLst/>
          </a:prstGeom>
          <a:noFill/>
        </p:spPr>
      </p:pic>
      <p:pic>
        <p:nvPicPr>
          <p:cNvPr id="18438" name="Picture 6" descr="kids040"/>
          <p:cNvPicPr>
            <a:picLocks noChangeAspect="1" noChangeArrowheads="1"/>
          </p:cNvPicPr>
          <p:nvPr/>
        </p:nvPicPr>
        <p:blipFill>
          <a:blip r:embed="rId4" cstate="print"/>
          <a:srcRect l="8691" r="2786"/>
          <a:stretch>
            <a:fillRect/>
          </a:stretch>
        </p:blipFill>
        <p:spPr bwMode="auto">
          <a:xfrm>
            <a:off x="500034" y="4804862"/>
            <a:ext cx="2786082" cy="2053138"/>
          </a:xfrm>
          <a:prstGeom prst="rect">
            <a:avLst/>
          </a:prstGeom>
          <a:noFill/>
        </p:spPr>
      </p:pic>
      <p:pic>
        <p:nvPicPr>
          <p:cNvPr id="18439" name="Picture 7" descr="kids07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86182" y="4786322"/>
            <a:ext cx="2215482" cy="2071678"/>
          </a:xfrm>
          <a:prstGeom prst="rect">
            <a:avLst/>
          </a:prstGeom>
          <a:noFill/>
        </p:spPr>
      </p:pic>
      <p:sp>
        <p:nvSpPr>
          <p:cNvPr id="5122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357158" y="357188"/>
            <a:ext cx="835824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89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98725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889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98725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51520" y="116632"/>
          <a:ext cx="8643998" cy="4748234"/>
        </p:xfrm>
        <a:graphic>
          <a:graphicData uri="http://schemas.openxmlformats.org/drawingml/2006/table">
            <a:tbl>
              <a:tblPr/>
              <a:tblGrid>
                <a:gridCol w="2102593"/>
                <a:gridCol w="4969769"/>
                <a:gridCol w="1571636"/>
              </a:tblGrid>
              <a:tr h="29527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solidFill>
                            <a:srgbClr val="99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Реальное участие родителей</a:t>
                      </a:r>
                      <a:endParaRPr lang="ru-RU" sz="1100" b="1" dirty="0">
                        <a:solidFill>
                          <a:srgbClr val="99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solidFill>
                            <a:srgbClr val="99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жизни ДОУ</a:t>
                      </a:r>
                      <a:endParaRPr lang="ru-RU" sz="1100" b="1" dirty="0">
                        <a:solidFill>
                          <a:srgbClr val="99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solidFill>
                            <a:srgbClr val="99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Формы участия</a:t>
                      </a:r>
                      <a:endParaRPr lang="ru-RU" sz="1100" b="1" dirty="0">
                        <a:solidFill>
                          <a:srgbClr val="99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solidFill>
                            <a:srgbClr val="99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Периодичность</a:t>
                      </a:r>
                      <a:endParaRPr lang="ru-RU" sz="1100" b="1" dirty="0">
                        <a:solidFill>
                          <a:srgbClr val="99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solidFill>
                            <a:srgbClr val="99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сотрудничества</a:t>
                      </a:r>
                      <a:endParaRPr lang="ru-RU" sz="1100" b="1" dirty="0">
                        <a:solidFill>
                          <a:srgbClr val="99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05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В проведении мониторинговых исследований</a:t>
                      </a: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-Анкетирование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 Социологический опрос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-интервьюирование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 «Родительская почта»</a:t>
                      </a: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3-4 раза в год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По мере необходимости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 раз в квартал</a:t>
                      </a: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9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В создании условий</a:t>
                      </a: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 Участие в субботниках по благоустройству территории;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-помощь в создании предметно-развивающей среды;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-оказание помощи в ремонтных работах;</a:t>
                      </a: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 раза в год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Постоянно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ежегодно</a:t>
                      </a: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В управлении ДОУ</a:t>
                      </a: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 участие в работе  родительского комитета, Совета ДОУ; педагогических советах.</a:t>
                      </a: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По плану</a:t>
                      </a: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77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В просветительской деятельности, направленной на  повышение педагогической культуры, расширение информационного поля родителей</a:t>
                      </a: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-наглядная информация (стенды, папки-передвижки, семейные и групповые фотоальбомы, фоторепортажи «Из жизни группы», «Копилка добрых дел», «Мы благодарим»;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создание странички на сайте ДОУ;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-консультации, семинары, семинары-практикумы, конференции;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 распространение опыта семейного воспитания;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-родительские </a:t>
                      </a: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собрания  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 раз в квартал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Обновление постоянно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 раз в месяц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По годовому плану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 раз в квартал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 раз в квартал</a:t>
                      </a: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6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В воспитательно-образовательном процессе ДОУ, направленном на установление сотрудничества и партнерских отношений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с целью вовлечения родителей в единое образовательное пространство</a:t>
                      </a: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-Дни открытых дверей.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 Дни здоровья.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 Совместные праздники, развлечения.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-Встречи с интересными людьми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-Семейные гостиные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 Клубы по интересам для родителей;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 Участие в творческих выставках, смотрах-конкурсах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 Мероприятия с родителями в рамках проектной деятельности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 Творческие отчеты кружков</a:t>
                      </a: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 раза в год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 раз в квартал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 раза в год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По плану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По плану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 раз в квартал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Постоянно по годовому плану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2-3 раза в год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 раз в год</a:t>
                      </a: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7" name="Picture 5" descr="kids0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4357694"/>
            <a:ext cx="2262187" cy="2165350"/>
          </a:xfrm>
          <a:prstGeom prst="rect">
            <a:avLst/>
          </a:prstGeom>
          <a:noFill/>
        </p:spPr>
      </p:pic>
      <p:pic>
        <p:nvPicPr>
          <p:cNvPr id="18438" name="Picture 6" descr="kids040"/>
          <p:cNvPicPr>
            <a:picLocks noChangeAspect="1" noChangeArrowheads="1"/>
          </p:cNvPicPr>
          <p:nvPr/>
        </p:nvPicPr>
        <p:blipFill>
          <a:blip r:embed="rId4" cstate="print"/>
          <a:srcRect l="8691" r="2786"/>
          <a:stretch>
            <a:fillRect/>
          </a:stretch>
        </p:blipFill>
        <p:spPr bwMode="auto">
          <a:xfrm>
            <a:off x="323850" y="4365625"/>
            <a:ext cx="2974975" cy="2192338"/>
          </a:xfrm>
          <a:prstGeom prst="rect">
            <a:avLst/>
          </a:prstGeom>
          <a:noFill/>
        </p:spPr>
      </p:pic>
      <p:pic>
        <p:nvPicPr>
          <p:cNvPr id="18439" name="Picture 7" descr="kids07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14744" y="4357694"/>
            <a:ext cx="2347912" cy="2195513"/>
          </a:xfrm>
          <a:prstGeom prst="rect">
            <a:avLst/>
          </a:prstGeom>
          <a:noFill/>
        </p:spPr>
      </p:pic>
      <p:sp>
        <p:nvSpPr>
          <p:cNvPr id="5122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357158" y="357188"/>
            <a:ext cx="8358246" cy="4435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2700">
              <a:lnSpc>
                <a:spcPct val="100000"/>
              </a:lnSpc>
              <a:spcBef>
                <a:spcPts val="325"/>
              </a:spcBef>
              <a:buNone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99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</a:t>
            </a:r>
            <a:r>
              <a:rPr lang="ru-RU" sz="18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«Воспитывает все: люди, вещи, явления, но, прежде всего и дольше всего – люди. Из них на первом месте – родители и педагоги».          </a:t>
            </a:r>
            <a:r>
              <a:rPr lang="ru-RU" sz="16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(А.С. Макаренко)</a:t>
            </a:r>
          </a:p>
          <a:p>
            <a:pPr marL="12700">
              <a:lnSpc>
                <a:spcPct val="100000"/>
              </a:lnSpc>
              <a:spcBef>
                <a:spcPts val="325"/>
              </a:spcBef>
              <a:buNone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99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99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800" b="1" spc="-16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«Для </a:t>
            </a:r>
            <a:r>
              <a:rPr lang="ru-RU" sz="1800" b="1" spc="-145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воспитания </a:t>
            </a:r>
            <a:r>
              <a:rPr lang="ru-RU" sz="1800" b="1" spc="-9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детей </a:t>
            </a:r>
            <a:r>
              <a:rPr lang="ru-RU" sz="1800" b="1" spc="-155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нужен  </a:t>
            </a:r>
            <a:r>
              <a:rPr lang="ru-RU" sz="1800" b="1" spc="-135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не великий </a:t>
            </a:r>
            <a:r>
              <a:rPr lang="ru-RU" sz="1800" b="1" spc="-15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ум , </a:t>
            </a:r>
            <a:r>
              <a:rPr lang="ru-RU" sz="1800" b="1" spc="-12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1800" b="1" spc="-13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большое </a:t>
            </a:r>
            <a:r>
              <a:rPr lang="ru-RU" sz="1800" b="1" spc="-12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сердце</a:t>
            </a:r>
            <a:r>
              <a:rPr lang="ru-RU" sz="1800" b="1" spc="-16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spc="-405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–         </a:t>
            </a:r>
            <a:r>
              <a:rPr lang="ru-RU" sz="1800" b="1" spc="-135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способность </a:t>
            </a:r>
            <a:r>
              <a:rPr lang="ru-RU" sz="1800" b="1" spc="-95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1800" b="1" spc="-18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общению, </a:t>
            </a:r>
            <a:r>
              <a:rPr lang="ru-RU" sz="1800" b="1" spc="-95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к  </a:t>
            </a:r>
            <a:r>
              <a:rPr lang="ru-RU" sz="1800" b="1" spc="-18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признанию </a:t>
            </a:r>
            <a:r>
              <a:rPr lang="ru-RU" sz="1800" b="1" spc="-12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равенства</a:t>
            </a:r>
            <a:r>
              <a:rPr lang="ru-RU" sz="1800" b="1" spc="22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spc="-14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душ».</a:t>
            </a:r>
            <a:r>
              <a:rPr lang="ru-RU" sz="1800" b="1" spc="-21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</a:t>
            </a:r>
            <a:r>
              <a:rPr lang="ru-RU" sz="1600" b="1" spc="-21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(С. </a:t>
            </a:r>
            <a:r>
              <a:rPr lang="ru-RU" sz="1600" b="1" spc="-29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600" b="1" spc="-11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600" b="1" spc="-114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sz="1600" b="1" spc="-125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600" b="1" spc="-13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600" b="1" spc="-105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1600" b="1" spc="-125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1600" b="1" spc="-13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1600" b="1" spc="-16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600" b="1" spc="-14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1600" spc="-14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b="1" spc="-21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spc="-18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6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spc="-21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</a:t>
            </a:r>
            <a:endParaRPr lang="ru-RU" sz="1800" b="1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        «Воспитание - это наука, научающая наших детей обходиться без нас» 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</a:t>
            </a:r>
            <a:r>
              <a:rPr lang="ru-RU" sz="16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(Э. </a:t>
            </a:r>
            <a:r>
              <a:rPr lang="ru-RU" sz="1600" b="1" dirty="0" err="1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Легуве</a:t>
            </a:r>
            <a:r>
              <a:rPr lang="ru-RU" sz="16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800" b="1" dirty="0" smtClean="0">
                <a:solidFill>
                  <a:srgbClr val="990000"/>
                </a:solidFill>
              </a:rPr>
              <a:t>                 </a:t>
            </a:r>
            <a:r>
              <a:rPr lang="ru-RU" sz="1800" spc="-175" dirty="0" smtClean="0">
                <a:latin typeface="Times New Roman" pitchFamily="18" charset="0"/>
                <a:cs typeface="Times New Roman" pitchFamily="18" charset="0"/>
              </a:rPr>
              <a:t>Контактные </a:t>
            </a:r>
            <a:r>
              <a:rPr lang="ru-RU" sz="1800" spc="-165" dirty="0" smtClean="0">
                <a:latin typeface="Times New Roman" pitchFamily="18" charset="0"/>
                <a:cs typeface="Times New Roman" pitchFamily="18" charset="0"/>
              </a:rPr>
              <a:t>данные  </a:t>
            </a:r>
            <a:r>
              <a:rPr lang="ru-RU" sz="1800" spc="-330" dirty="0" smtClean="0">
                <a:latin typeface="Times New Roman" pitchFamily="18" charset="0"/>
                <a:cs typeface="Times New Roman" pitchFamily="18" charset="0"/>
              </a:rPr>
              <a:t>М Д О У   Д  С     С о л  </a:t>
            </a:r>
            <a:r>
              <a:rPr lang="ru-RU" sz="1800" spc="-330" dirty="0" err="1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800" spc="-33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800" spc="-330" dirty="0" err="1" smtClean="0"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ru-RU" sz="1800" spc="-3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spc="-330" dirty="0" err="1" smtClean="0"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RU" sz="1800" spc="-330" dirty="0" smtClean="0">
                <a:latin typeface="Times New Roman" pitchFamily="18" charset="0"/>
                <a:cs typeface="Times New Roman" pitchFamily="18" charset="0"/>
              </a:rPr>
              <a:t>  к   о       п.    К у  </a:t>
            </a:r>
            <a:r>
              <a:rPr lang="ru-RU" sz="1800" spc="-33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1800" spc="-330" dirty="0" smtClean="0">
                <a:latin typeface="Times New Roman" pitchFamily="18" charset="0"/>
                <a:cs typeface="Times New Roman" pitchFamily="18" charset="0"/>
              </a:rPr>
              <a:t>  б   </a:t>
            </a:r>
            <a:r>
              <a:rPr lang="ru-RU" sz="1800" spc="-330" dirty="0" err="1" smtClean="0"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ru-RU" sz="1800" spc="-33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800" spc="-330" dirty="0" err="1" smtClean="0"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RU" sz="1800" spc="-330" dirty="0" smtClean="0">
                <a:latin typeface="Times New Roman" pitchFamily="18" charset="0"/>
                <a:cs typeface="Times New Roman" pitchFamily="18" charset="0"/>
              </a:rPr>
              <a:t>   е  в     :</a:t>
            </a:r>
            <a:endParaRPr lang="ru-RU" sz="1800" spc="-210" dirty="0" smtClean="0">
              <a:latin typeface="Times New Roman" pitchFamily="18" charset="0"/>
              <a:cs typeface="Times New Roman" pitchFamily="18" charset="0"/>
            </a:endParaRPr>
          </a:p>
          <a:p>
            <a:pPr marL="325755">
              <a:lnSpc>
                <a:spcPct val="100000"/>
              </a:lnSpc>
              <a:spcBef>
                <a:spcPts val="440"/>
              </a:spcBef>
              <a:buNone/>
            </a:pPr>
            <a:r>
              <a:rPr lang="ru-RU" sz="1800" u="sng" spc="-450" dirty="0" smtClean="0">
                <a:uFill>
                  <a:solidFill>
                    <a:srgbClr val="974707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u="sng" spc="-60" dirty="0" smtClean="0">
                <a:uFill>
                  <a:solidFill>
                    <a:srgbClr val="974707"/>
                  </a:solidFill>
                </a:uFill>
                <a:latin typeface="Times New Roman" pitchFamily="18" charset="0"/>
                <a:cs typeface="Times New Roman" pitchFamily="18" charset="0"/>
              </a:rPr>
              <a:t>Юридический </a:t>
            </a:r>
            <a:r>
              <a:rPr lang="ru-RU" sz="1800" u="sng" spc="-45" dirty="0" smtClean="0">
                <a:uFill>
                  <a:solidFill>
                    <a:srgbClr val="974707"/>
                  </a:solidFill>
                </a:u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800" u="sng" spc="-35" dirty="0" smtClean="0">
                <a:uFill>
                  <a:solidFill>
                    <a:srgbClr val="974707"/>
                  </a:solidFill>
                </a:uFill>
                <a:latin typeface="Times New Roman" pitchFamily="18" charset="0"/>
                <a:cs typeface="Times New Roman" pitchFamily="18" charset="0"/>
              </a:rPr>
              <a:t>фактический</a:t>
            </a:r>
            <a:r>
              <a:rPr lang="ru-RU" sz="1800" u="sng" spc="-5" dirty="0" smtClean="0">
                <a:uFill>
                  <a:solidFill>
                    <a:srgbClr val="974707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u="sng" spc="-35" dirty="0" smtClean="0">
                <a:uFill>
                  <a:solidFill>
                    <a:srgbClr val="974707"/>
                  </a:solidFill>
                </a:uFill>
                <a:latin typeface="Times New Roman" pitchFamily="18" charset="0"/>
                <a:cs typeface="Times New Roman" pitchFamily="18" charset="0"/>
              </a:rPr>
              <a:t>адрес: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404146, Волгоградская область,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Среднеахтубинский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район, пос. Куйбышев,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ул. Совхозная,6.                             тел. 844 -79 -7-51-29                            </a:t>
            </a:r>
          </a:p>
          <a:p>
            <a:pPr marL="2924175">
              <a:lnSpc>
                <a:spcPct val="100000"/>
              </a:lnSpc>
              <a:spcBef>
                <a:spcPts val="434"/>
              </a:spcBef>
              <a:buNone/>
            </a:pPr>
            <a:r>
              <a:rPr lang="ru-RU" sz="1800" u="sng" spc="-450" dirty="0" smtClean="0">
                <a:uFill>
                  <a:solidFill>
                    <a:srgbClr val="974707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u="sng" spc="-35" dirty="0" smtClean="0">
                <a:uFill>
                  <a:solidFill>
                    <a:srgbClr val="974707"/>
                  </a:solidFill>
                </a:uFill>
                <a:latin typeface="Times New Roman" pitchFamily="18" charset="0"/>
                <a:cs typeface="Times New Roman" pitchFamily="18" charset="0"/>
              </a:rPr>
              <a:t>Электронная почта:    </a:t>
            </a:r>
            <a:r>
              <a:rPr lang="ru-RU" sz="1800" u="sng" dirty="0" err="1" smtClean="0">
                <a:hlinkClick r:id="rId6"/>
              </a:rPr>
              <a:t>srd_dsad.kuibsch@volganet.ru</a:t>
            </a:r>
            <a:endParaRPr lang="ru-RU" sz="1800" b="1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914650">
              <a:spcBef>
                <a:spcPts val="434"/>
              </a:spcBef>
              <a:buNone/>
              <a:tabLst>
                <a:tab pos="3621404" algn="l"/>
              </a:tabLst>
            </a:pPr>
            <a:r>
              <a:rPr lang="ru-RU" sz="1800" u="sng" dirty="0" smtClean="0">
                <a:latin typeface="Times New Roman" pitchFamily="18" charset="0"/>
                <a:cs typeface="Times New Roman" pitchFamily="18" charset="0"/>
              </a:rPr>
              <a:t>Сайт ДОУ: </a:t>
            </a:r>
            <a:r>
              <a:rPr lang="ru-RU" sz="18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990000"/>
                </a:solidFill>
              </a:rPr>
              <a:t>ds</a:t>
            </a:r>
            <a:r>
              <a:rPr lang="ru-RU" sz="1800" b="1" dirty="0" smtClean="0">
                <a:solidFill>
                  <a:srgbClr val="990000"/>
                </a:solidFill>
              </a:rPr>
              <a:t>-</a:t>
            </a:r>
            <a:r>
              <a:rPr lang="en-US" sz="1800" b="1" dirty="0" err="1" smtClean="0">
                <a:solidFill>
                  <a:srgbClr val="990000"/>
                </a:solidFill>
              </a:rPr>
              <a:t>solnyshko</a:t>
            </a:r>
            <a:r>
              <a:rPr lang="ru-RU" sz="1800" b="1" dirty="0" smtClean="0">
                <a:solidFill>
                  <a:srgbClr val="990000"/>
                </a:solidFill>
              </a:rPr>
              <a:t>.</a:t>
            </a:r>
            <a:r>
              <a:rPr lang="en-US" sz="1800" b="1" dirty="0" err="1" smtClean="0">
                <a:solidFill>
                  <a:srgbClr val="990000"/>
                </a:solidFill>
              </a:rPr>
              <a:t>oshkole</a:t>
            </a:r>
            <a:r>
              <a:rPr lang="ru-RU" sz="1800" b="1" dirty="0" smtClean="0">
                <a:solidFill>
                  <a:srgbClr val="990000"/>
                </a:solidFill>
              </a:rPr>
              <a:t>.</a:t>
            </a:r>
            <a:r>
              <a:rPr lang="en-US" sz="1800" b="1" dirty="0" err="1" smtClean="0">
                <a:solidFill>
                  <a:srgbClr val="990000"/>
                </a:solidFill>
              </a:rPr>
              <a:t>ru</a:t>
            </a:r>
            <a:r>
              <a:rPr lang="ru-RU" sz="18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914650">
              <a:lnSpc>
                <a:spcPct val="100000"/>
              </a:lnSpc>
              <a:spcBef>
                <a:spcPts val="434"/>
              </a:spcBef>
              <a:buNone/>
              <a:tabLst>
                <a:tab pos="3621404" algn="l"/>
              </a:tabLst>
            </a:pPr>
            <a:r>
              <a:rPr lang="ru-RU" sz="1800" spc="-55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2889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98725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 marR="5080" indent="265430">
              <a:lnSpc>
                <a:spcPct val="100000"/>
              </a:lnSpc>
              <a:spcBef>
                <a:spcPts val="105"/>
              </a:spcBef>
            </a:pPr>
            <a:endParaRPr lang="ru-RU" dirty="0">
              <a:latin typeface="Georgia"/>
              <a:cs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1053</TotalTime>
  <Words>1292</Words>
  <Application>Microsoft Office PowerPoint</Application>
  <PresentationFormat>Экран (4:3)</PresentationFormat>
  <Paragraphs>165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дошкольное образовательное учреждение детский сад №6</dc:title>
  <dc:creator>Admin</dc:creator>
  <cp:lastModifiedBy>SAD</cp:lastModifiedBy>
  <cp:revision>113</cp:revision>
  <dcterms:created xsi:type="dcterms:W3CDTF">2012-03-13T06:15:54Z</dcterms:created>
  <dcterms:modified xsi:type="dcterms:W3CDTF">2025-09-24T09:02:16Z</dcterms:modified>
</cp:coreProperties>
</file>